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357" r:id="rId4"/>
    <p:sldId id="264" r:id="rId5"/>
    <p:sldId id="362" r:id="rId6"/>
    <p:sldId id="372" r:id="rId7"/>
    <p:sldId id="373" r:id="rId8"/>
    <p:sldId id="376" r:id="rId9"/>
    <p:sldId id="380" r:id="rId10"/>
    <p:sldId id="383" r:id="rId11"/>
    <p:sldId id="363" r:id="rId12"/>
    <p:sldId id="353" r:id="rId13"/>
    <p:sldId id="354" r:id="rId14"/>
    <p:sldId id="360" r:id="rId15"/>
    <p:sldId id="385" r:id="rId16"/>
  </p:sldIdLst>
  <p:sldSz cx="12192000" cy="6858000"/>
  <p:notesSz cx="6858000" cy="9144000"/>
  <p:embeddedFontLst>
    <p:embeddedFont>
      <p:font typeface="微軟正黑體" panose="020B0604030504040204" pitchFamily="34" charset="-120"/>
      <p:regular r:id="rId18"/>
      <p:bold r:id="rId19"/>
    </p:embeddedFont>
    <p:embeddedFont>
      <p:font typeface="Bahnschrift Light" panose="020B0502040204020203" pitchFamily="3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ambria Math" panose="02040503050406030204" pitchFamily="18" charset="0"/>
      <p:regular r:id="rId2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31"/>
    <p:restoredTop sz="81625"/>
  </p:normalViewPr>
  <p:slideViewPr>
    <p:cSldViewPr snapToGrid="0" showGuides="1">
      <p:cViewPr varScale="1">
        <p:scale>
          <a:sx n="101" d="100"/>
          <a:sy n="101" d="100"/>
        </p:scale>
        <p:origin x="48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BF7B4-216B-DB4E-91D9-D8B1272CF09F}" type="datetimeFigureOut">
              <a:rPr kumimoji="1" lang="zh-TW" altLang="en-US" smtClean="0"/>
              <a:t>2022/12/29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E00D-4AB8-8C4B-8DE7-09C275AD0DC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5984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4A747-BBE2-FE4F-A88D-FDE26F03CCC6}" type="slidenum">
              <a:rPr kumimoji="1" lang="zh-TW" altLang="en-US" smtClean="0"/>
              <a:t>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097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 the </a:t>
            </a:r>
            <a:r>
              <a:rPr kumimoji="1" lang="en-US" altLang="zh-TW" dirty="0" err="1"/>
              <a:t>previosu</a:t>
            </a:r>
            <a:r>
              <a:rPr kumimoji="1" lang="en-US" altLang="zh-TW" dirty="0"/>
              <a:t> slides, we discovered that low frequency core sizes usually have weaker correlation and p value in statistical </a:t>
            </a:r>
            <a:r>
              <a:rPr kumimoji="1" lang="en-US" altLang="zh-TW" dirty="0" err="1"/>
              <a:t>tets</a:t>
            </a:r>
            <a:endParaRPr kumimoji="1" lang="en-US" altLang="zh-TW" dirty="0"/>
          </a:p>
          <a:p>
            <a:r>
              <a:rPr kumimoji="1" lang="en-US" altLang="zh-TW" dirty="0"/>
              <a:t>We think this is due to core size broadening of ISM, especially in low frequency regime</a:t>
            </a:r>
          </a:p>
          <a:p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Koryukova</a:t>
            </a:r>
            <a:r>
              <a:rPr lang="en-US" altLang="zh-TW" sz="12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et al., 2022 found that low frequencies core sizes will be significantly broadened in low galactic latitude region, in which there are a lot of ISM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this figure, color bar shows average core sizes in the given pixel.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low galactic latitude region, as well as high density ISM region, the color become redder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this figure, absolute value of galactic latitude within 10 degree, core sizes are significantly larger compare with those outside of that region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4A747-BBE2-FE4F-A88D-FDE26F03CCC6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617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So nest, we would like to extract the intrinsic core sizes, by </a:t>
            </a:r>
            <a:r>
              <a:rPr kumimoji="1" lang="en-US" altLang="zh-TW" dirty="0" err="1"/>
              <a:t>deconvoluing</a:t>
            </a:r>
            <a:r>
              <a:rPr kumimoji="1" lang="en-US" altLang="zh-TW" dirty="0"/>
              <a:t> scattering core sizes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In conical jet model, observed core size and observed frequency have a power law relationship</a:t>
            </a:r>
          </a:p>
          <a:p>
            <a:endParaRPr kumimoji="1" lang="en-US" altLang="zh-TW" sz="1200" dirty="0">
              <a:solidFill>
                <a:schemeClr val="accent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4A747-BBE2-FE4F-A88D-FDE26F03CCC6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3187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after remove scattering core sizes from observed one, we get intrinsic core sizes, and intrinsic core sizes show significant correlation with SF amplitudes at 1000 days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If we separate core sizes into strong and weak distribution, we still get the same conclusion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4A747-BBE2-FE4F-A88D-FDE26F03CCC6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2085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SF fitting is dominated by noise at small time lags, and are derive from SF </a:t>
            </a:r>
            <a:r>
              <a:rPr kumimoji="1" lang="en-US" altLang="zh-TW" dirty="0" err="1"/>
              <a:t>equatioon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short term variability is cause by ISM scintillation </a:t>
            </a:r>
          </a:p>
          <a:p>
            <a:r>
              <a:rPr kumimoji="1" lang="en-US" altLang="zh-TW" dirty="0"/>
              <a:t>scintillation is correlated with source intrinsic core size, </a:t>
            </a:r>
          </a:p>
          <a:p>
            <a:r>
              <a:rPr kumimoji="1" lang="en-US" altLang="zh-TW" dirty="0"/>
              <a:t>source with small core size have larger scintillation effect than larger core sizes sources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4A747-BBE2-FE4F-A88D-FDE26F03CCC6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0190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 personally thank Dr. </a:t>
            </a:r>
            <a:r>
              <a:rPr kumimoji="1" lang="en-US" altLang="zh-TW" dirty="0" err="1"/>
              <a:t>Koay</a:t>
            </a:r>
            <a:r>
              <a:rPr kumimoji="1" lang="en-US" altLang="zh-TW" dirty="0"/>
              <a:t> for advising me 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We thank the </a:t>
            </a:r>
            <a:r>
              <a:rPr kumimoji="1" lang="en-US" altLang="zh-TW" dirty="0" err="1"/>
              <a:t>OVRO</a:t>
            </a:r>
            <a:r>
              <a:rPr kumimoji="1" lang="en-US" altLang="zh-TW" dirty="0"/>
              <a:t> team for providing the </a:t>
            </a:r>
            <a:r>
              <a:rPr kumimoji="1" lang="en-US" altLang="zh-TW"/>
              <a:t>data to do </a:t>
            </a:r>
            <a:r>
              <a:rPr kumimoji="1" lang="en-US" altLang="zh-TW" dirty="0"/>
              <a:t>the study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last I would like to thank the IAUS 375 for providing the opportunity to give the presentation : 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E00D-4AB8-8C4B-8DE7-09C275AD0DCC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8710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OVRO</a:t>
            </a:r>
            <a:r>
              <a:rPr lang="en-US" altLang="zh-TW" dirty="0"/>
              <a:t> blazar monitoring program</a:t>
            </a:r>
          </a:p>
          <a:p>
            <a:endParaRPr lang="en-US" altLang="zh-TW" dirty="0"/>
          </a:p>
          <a:p>
            <a:r>
              <a:rPr lang="en-US" altLang="zh-TW" dirty="0"/>
              <a:t>left panel is a rapid variation source</a:t>
            </a:r>
          </a:p>
          <a:p>
            <a:r>
              <a:rPr lang="en-US" altLang="zh-TW" dirty="0"/>
              <a:t>right panel is a slow variable source, it only occur a cycle of variation during the observation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70679-962B-4B48-B370-2777AEBA99E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528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b="0" dirty="0"/>
              <a:t>We used core sizes data from </a:t>
            </a:r>
            <a:r>
              <a:rPr lang="en-US" altLang="zh-TW" sz="1800" b="0" dirty="0" err="1">
                <a:effectLst/>
                <a:latin typeface="Times" pitchFamily="2" charset="0"/>
              </a:rPr>
              <a:t>Pushkarev</a:t>
            </a:r>
            <a:r>
              <a:rPr lang="en-US" altLang="zh-TW" sz="1800" b="0" dirty="0">
                <a:solidFill>
                  <a:srgbClr val="0000FF"/>
                </a:solidFill>
                <a:effectLst/>
                <a:latin typeface="Times" pitchFamily="2" charset="0"/>
              </a:rPr>
              <a:t> and</a:t>
            </a:r>
            <a:r>
              <a:rPr lang="en-US" altLang="zh-TW" sz="1800" b="0" dirty="0">
                <a:effectLst/>
                <a:latin typeface="Times" pitchFamily="2" charset="0"/>
              </a:rPr>
              <a:t> </a:t>
            </a:r>
            <a:r>
              <a:rPr lang="en-US" altLang="zh-TW" sz="1800" b="0" dirty="0" err="1">
                <a:effectLst/>
                <a:latin typeface="Times" pitchFamily="2" charset="0"/>
              </a:rPr>
              <a:t>Kovalev</a:t>
            </a:r>
            <a:r>
              <a:rPr lang="en-US" altLang="zh-TW" sz="1800" b="0" dirty="0">
                <a:effectLst/>
                <a:latin typeface="Times" pitchFamily="2" charset="0"/>
              </a:rPr>
              <a:t> 2015 in the beginning, but updated the dataset to </a:t>
            </a:r>
            <a:r>
              <a:rPr lang="en-US" altLang="zh-TW" sz="12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Koryukova</a:t>
            </a:r>
            <a:r>
              <a:rPr lang="en-US" altLang="zh-TW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et al., 2022, increasing 3 times of source number</a:t>
            </a:r>
            <a:endParaRPr lang="en-US" altLang="zh-TW" b="0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4A747-BBE2-FE4F-A88D-FDE26F03CCC6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0230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SF fitting: </a:t>
            </a:r>
            <a:r>
              <a:rPr lang="en-US" altLang="zh-TW" sz="1200" dirty="0"/>
              <a:t>Assuming a random stochastic process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Bahnschrift Light" panose="020B0502040204020203" pitchFamily="34" charset="0"/>
              </a:rPr>
              <a:t>SF amplitude or variability amplitude</a:t>
            </a:r>
            <a:endParaRPr lang="zh-TW" altLang="en-US" sz="1200" dirty="0">
              <a:latin typeface="Bahnschrift Light" panose="020B0502040204020203" pitchFamily="34" charset="0"/>
            </a:endParaRPr>
          </a:p>
          <a:p>
            <a:pPr marL="171450" indent="-171450">
              <a:buFont typeface="Symbol" pitchFamily="2" charset="2"/>
              <a:buChar char="Þ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 strong did it vary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70679-962B-4B48-B370-2777AEBA99E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603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blue solid line is SF fitting line</a:t>
            </a:r>
          </a:p>
          <a:p>
            <a:r>
              <a:rPr lang="en-US" altLang="zh-TW" dirty="0"/>
              <a:t>pink dashed lines are 95% confidence interval of SF fitting line</a:t>
            </a:r>
          </a:p>
          <a:p>
            <a:endParaRPr lang="en-US" altLang="zh-TW" dirty="0"/>
          </a:p>
          <a:p>
            <a:r>
              <a:rPr lang="en-US" altLang="zh-TW" b="0" i="0" dirty="0">
                <a:effectLst/>
                <a:latin typeface="Arial" panose="020B0604020202020204" pitchFamily="34" charset="0"/>
              </a:rPr>
              <a:t>D(1000d) is because time lag is sufficiently large such that the SF already saturates in </a:t>
            </a:r>
            <a:r>
              <a:rPr lang="en-US" altLang="zh-TW" b="0" i="0" dirty="0" err="1">
                <a:effectLst/>
                <a:latin typeface="Arial" panose="020B0604020202020204" pitchFamily="34" charset="0"/>
              </a:rPr>
              <a:t>alarge</a:t>
            </a:r>
            <a:r>
              <a:rPr lang="en-US" altLang="zh-TW" b="0" i="0" dirty="0">
                <a:effectLst/>
                <a:latin typeface="Arial" panose="020B0604020202020204" pitchFamily="34" charset="0"/>
              </a:rPr>
              <a:t> number of sources, </a:t>
            </a:r>
          </a:p>
          <a:p>
            <a:r>
              <a:rPr lang="en-US" altLang="zh-TW" b="0" i="0" dirty="0">
                <a:effectLst/>
                <a:latin typeface="Arial" panose="020B0604020202020204" pitchFamily="34" charset="0"/>
              </a:rPr>
              <a:t>but not too large such that the SF amplitudes are dominated by measurement uncertainties </a:t>
            </a:r>
          </a:p>
          <a:p>
            <a:endParaRPr lang="en-US" altLang="zh-TW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TW" b="0" i="0" dirty="0" err="1">
                <a:effectLst/>
                <a:latin typeface="Arial" panose="020B0604020202020204" pitchFamily="34" charset="0"/>
              </a:rPr>
              <a:t>tau_char</a:t>
            </a:r>
            <a:r>
              <a:rPr lang="en-US" altLang="zh-TW" b="0" i="0" dirty="0">
                <a:effectLst/>
                <a:latin typeface="Arial" panose="020B0604020202020204" pitchFamily="34" charset="0"/>
              </a:rPr>
              <a:t> is the half maximum of the saturation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70679-962B-4B48-B370-2777AEBA99E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159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we classified D(1000) greater than the median value as strong variables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we see the strongest correlation in 15 GHz, because D(1000 d) were measured in 15 GHz, as well</a:t>
            </a:r>
          </a:p>
          <a:p>
            <a:r>
              <a:rPr kumimoji="1" lang="en-US" altLang="zh-TW" dirty="0"/>
              <a:t>also, due to core size – frequency relationship, in other frequencies we can also see correlation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4A747-BBE2-FE4F-A88D-FDE26F03CCC6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3471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we classified D(1000) greater than the median value as strong variables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strong variables have significantly smaller core sizes than weak variables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4A747-BBE2-FE4F-A88D-FDE26F03CCC6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166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we classified D(1000) greater than the median value as strong variables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correlation is weaker at low frequencies, because core sizes are contaminated by ISM</a:t>
            </a:r>
          </a:p>
          <a:p>
            <a:r>
              <a:rPr kumimoji="1" lang="en-US" altLang="zh-TW" dirty="0"/>
              <a:t>correlation is strongest around 8 and 15 GHz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4A747-BBE2-FE4F-A88D-FDE26F03CCC6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1763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On the other hand, </a:t>
            </a:r>
          </a:p>
          <a:p>
            <a:r>
              <a:rPr kumimoji="1" lang="en-US" altLang="zh-TW" dirty="0"/>
              <a:t>for the relationship between intrinsic timescale and linear core sizes, w</a:t>
            </a:r>
          </a:p>
          <a:p>
            <a:r>
              <a:rPr kumimoji="1" lang="en-US" altLang="zh-TW" dirty="0"/>
              <a:t>e are still in progress of working on using redshift and Doppler boosting factor of it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4A747-BBE2-FE4F-A88D-FDE26F03CCC6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78726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98E884-C109-37F5-651F-971ED63FE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5AF3E1C-9088-5982-432A-9E554C121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3D775D-F647-9EF2-5890-67662430F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FC1F8-DB36-8D4F-96CB-1220ED941822}" type="datetime1">
              <a:rPr kumimoji="1" lang="zh-TW" altLang="en-US" smtClean="0"/>
              <a:t>2022/12/29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66DF17-792D-A00B-3E61-F0789CA82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9B8068-5A7D-6853-BBD2-EFBD1DC69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E280-3A00-2B4D-873B-5EB387FE832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3970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46C193-15AF-1AF6-40AD-17D511978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05E49C9-982B-5302-6A8E-9FE783E8D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3CF898-AF5F-F021-16C7-D552EDA9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AEBE-3DE5-4241-8BF4-66485CFB61BE}" type="datetime1">
              <a:rPr kumimoji="1" lang="zh-TW" altLang="en-US" smtClean="0"/>
              <a:t>2022/12/29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FC8BE0-8B31-5473-0E13-7270A01A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353435-E78B-B2F0-6AD2-EEC48F65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E280-3A00-2B4D-873B-5EB387FE832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4617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021149E-A7F4-2696-88F9-8A6718AAC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B45BBEF-F73E-10D8-6F12-051A3B197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BA2B58-84BB-EF7C-8979-F8252DAB5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248EF-678A-D143-9DC8-124C98452106}" type="datetime1">
              <a:rPr kumimoji="1" lang="zh-TW" altLang="en-US" smtClean="0"/>
              <a:t>2022/12/29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76FD0A-875B-1E1F-15AD-82096603D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1CA0FF-6537-4EC1-012E-0619D604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E280-3A00-2B4D-873B-5EB387FE832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5250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48293-4EEC-9A70-B11C-617CFD6D8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74D56D-D319-465A-7AC7-A23F277AD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B3A573-C88E-3D31-5E95-EEC928361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7A4C-8F0B-654F-8BCD-B83D08F4436A}" type="datetime1">
              <a:rPr kumimoji="1" lang="zh-TW" altLang="en-US" smtClean="0"/>
              <a:t>2022/12/29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773815-C4A9-7626-15ED-1EA07E5B1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920143-1AE4-C594-44D3-38B34E00D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E280-3A00-2B4D-873B-5EB387FE832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4579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1A5BF8-FE3A-E846-6B1F-9A1BEA58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0A8D5CA-CD91-ED40-B554-FAE54EF04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DF1C49-2CBC-4664-0AF6-97F0C512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E77FE-8BE0-FD4F-84A4-B570A1FF3EF2}" type="datetime1">
              <a:rPr kumimoji="1" lang="zh-TW" altLang="en-US" smtClean="0"/>
              <a:t>2022/12/29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563CA9-1020-3C14-A0DD-20C5E2FA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56D380-943A-E69C-09DB-DC43C8CB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E280-3A00-2B4D-873B-5EB387FE832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7459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02EC06-B21F-6956-797E-0D51FFAEC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62234E-D050-4478-8924-F2225BCCC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DC87F54-696A-D7CD-E37C-2006043B0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784D1D5-C4CD-C50F-132F-ACD7D527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20CA-4273-0D4C-8B53-4A69E95D5ED3}" type="datetime1">
              <a:rPr kumimoji="1" lang="zh-TW" altLang="en-US" smtClean="0"/>
              <a:t>2022/12/29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C1A879-4F08-D22D-8108-B31EB119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4F02CF7-182E-894F-F5CE-E3B920BC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E280-3A00-2B4D-873B-5EB387FE832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6004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F98914-9574-E722-88DE-6D0FC522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A62B67-AF24-F731-7628-4171AAA99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BBBDF56-7580-CAD2-BB8E-288B761A3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AA9CCBB-38C9-EF31-1E67-672288A986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6EA6DC9-1188-3556-5DD4-8D42F218D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1BAF458-71FE-940F-95F8-5A4CA2F7C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E6BF-E675-2D4A-AB66-105CC43488B6}" type="datetime1">
              <a:rPr kumimoji="1" lang="zh-TW" altLang="en-US" smtClean="0"/>
              <a:t>2022/12/29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C2B7505-AA60-7E8A-3699-67E3D9173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55534A6-7CF7-D6BA-6AC8-096FC629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E280-3A00-2B4D-873B-5EB387FE832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7645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779EC7-2A3D-3DBB-C5E4-4875B1267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002E3B7-088D-B9C6-3CF6-7596D3D28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4955-8056-3744-8693-96397D66B4D0}" type="datetime1">
              <a:rPr kumimoji="1" lang="zh-TW" altLang="en-US" smtClean="0"/>
              <a:t>2022/12/29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7570AEF-C150-E723-936D-A620D71E6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33561F-29D2-A938-B2A4-57EEAF9B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E280-3A00-2B4D-873B-5EB387FE832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8766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7446AA-772B-A4E6-2663-CACA22F4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004BA-05F1-4547-A249-B78530FAE924}" type="datetime1">
              <a:rPr kumimoji="1" lang="zh-TW" altLang="en-US" smtClean="0"/>
              <a:t>2022/12/29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3E4B2E9-469F-C36C-8E0F-85A13E3A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DE4C51-E6E5-E881-15F2-E3623649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E280-3A00-2B4D-873B-5EB387FE832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6181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3485C-8AFB-B47E-9108-3D5D130C7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F16691-C85D-4BD0-4B33-97051F289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9C7E6BB-F566-D4A1-5FC8-9D0D46423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FC7A148-22C3-E5FD-5A74-71A4A6806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3C7A-6685-1E4D-AFDB-5CF55A152FD5}" type="datetime1">
              <a:rPr kumimoji="1" lang="zh-TW" altLang="en-US" smtClean="0"/>
              <a:t>2022/12/29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682CA09-4DBC-A985-8884-78C35904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56A0B2B-0679-6BD2-C492-894C860EC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E280-3A00-2B4D-873B-5EB387FE832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1971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03A563-2CCD-E313-4F5E-9BD18F614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5D7A553-7C51-F129-3087-D0363007E9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0A14A31-E90D-E8BB-BD0F-01B948974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D7AC801-3FB5-F974-216D-8CD6C384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FEA-E12F-C346-9705-D4B4A5E88A0E}" type="datetime1">
              <a:rPr kumimoji="1" lang="zh-TW" altLang="en-US" smtClean="0"/>
              <a:t>2022/12/29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FD3C237-8A96-7D3B-57CF-69129E683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DE1748-A48F-5608-7A6E-AD676B83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E280-3A00-2B4D-873B-5EB387FE832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0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D4C009A-E901-4283-91D6-B38E588D3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449A42-3248-E1C4-6128-FEBA1372F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C076E5-58F9-249A-B189-15F52241C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7D8C8-A523-4245-97B1-3F5153802063}" type="datetime1">
              <a:rPr kumimoji="1" lang="zh-TW" altLang="en-US" smtClean="0"/>
              <a:t>2022/12/29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AED700-A3AE-70EF-0EA2-C4932DE12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65CD53-E586-BFF0-8B10-51F692263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251" y="6176963"/>
            <a:ext cx="636105" cy="54451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C404E280-3A00-2B4D-873B-5EB387FE8324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775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55.png"/><Relationship Id="rId5" Type="http://schemas.openxmlformats.org/officeDocument/2006/relationships/image" Target="../media/image95.png"/><Relationship Id="rId10" Type="http://schemas.openxmlformats.org/officeDocument/2006/relationships/image" Target="../media/image54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6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9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41.png"/><Relationship Id="rId15" Type="http://schemas.openxmlformats.org/officeDocument/2006/relationships/image" Target="../media/image43.png"/><Relationship Id="rId10" Type="http://schemas.openxmlformats.org/officeDocument/2006/relationships/image" Target="../media/image61.png"/><Relationship Id="rId4" Type="http://schemas.openxmlformats.org/officeDocument/2006/relationships/image" Target="../media/image40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44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76.png"/><Relationship Id="rId5" Type="http://schemas.openxmlformats.org/officeDocument/2006/relationships/image" Target="../media/image46.png"/><Relationship Id="rId10" Type="http://schemas.openxmlformats.org/officeDocument/2006/relationships/image" Target="../media/image75.png"/><Relationship Id="rId4" Type="http://schemas.openxmlformats.org/officeDocument/2006/relationships/image" Target="../media/image45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729045F-5E34-698F-CE05-F7FF28F7F399}"/>
              </a:ext>
            </a:extLst>
          </p:cNvPr>
          <p:cNvSpPr/>
          <p:nvPr/>
        </p:nvSpPr>
        <p:spPr>
          <a:xfrm>
            <a:off x="0" y="3103927"/>
            <a:ext cx="12212250" cy="3770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A2ECD77-3A15-DA73-6977-8B458F74FBB5}"/>
              </a:ext>
            </a:extLst>
          </p:cNvPr>
          <p:cNvGrpSpPr/>
          <p:nvPr/>
        </p:nvGrpSpPr>
        <p:grpSpPr>
          <a:xfrm>
            <a:off x="-20250" y="0"/>
            <a:ext cx="12205500" cy="3469815"/>
            <a:chOff x="0" y="0"/>
            <a:chExt cx="12205500" cy="3469815"/>
          </a:xfrm>
        </p:grpSpPr>
        <p:pic>
          <p:nvPicPr>
            <p:cNvPr id="6" name="Picture 2" descr="https://upload.wikimedia.org/wikipedia/commons/7/7d/OVRO_40_Meter_Radio_Telescope.jpg">
              <a:extLst>
                <a:ext uri="{FF2B5EF4-FFF2-40B4-BE49-F238E27FC236}">
                  <a16:creationId xmlns:a16="http://schemas.microsoft.com/office/drawing/2014/main" id="{E53F0800-7458-20CB-CE59-2722586BC1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6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80" b="35510"/>
            <a:stretch/>
          </p:blipFill>
          <p:spPr bwMode="auto">
            <a:xfrm>
              <a:off x="6750" y="0"/>
              <a:ext cx="12198750" cy="2771775"/>
            </a:xfrm>
            <a:prstGeom prst="rect">
              <a:avLst/>
            </a:prstGeom>
            <a:gradFill flip="none" rotWithShape="0">
              <a:gsLst>
                <a:gs pos="30000">
                  <a:schemeClr val="accent3">
                    <a:lumMod val="45000"/>
                    <a:lumOff val="55000"/>
                  </a:schemeClr>
                </a:gs>
                <a:gs pos="62000">
                  <a:schemeClr val="accent3">
                    <a:lumMod val="45000"/>
                    <a:lumOff val="55000"/>
                    <a:alpha val="56000"/>
                  </a:schemeClr>
                </a:gs>
                <a:gs pos="87000">
                  <a:schemeClr val="accent3">
                    <a:lumMod val="30000"/>
                    <a:lumOff val="70000"/>
                    <a:alpha val="37000"/>
                  </a:schemeClr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chemeClr val="accent3">
                      <a:lumMod val="40000"/>
                      <a:lumOff val="60000"/>
                      <a:alpha val="44000"/>
                    </a:schemeClr>
                  </a:gs>
                  <a:gs pos="70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lin ang="16200000" scaled="1"/>
                <a:tileRect/>
              </a:gradFill>
            </a:ln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7325C6F-4C0E-94DC-832B-B32B6DD1198A}"/>
                </a:ext>
              </a:extLst>
            </p:cNvPr>
            <p:cNvSpPr/>
            <p:nvPr/>
          </p:nvSpPr>
          <p:spPr>
            <a:xfrm>
              <a:off x="0" y="978483"/>
              <a:ext cx="12205500" cy="249133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44000">
                  <a:schemeClr val="bg1">
                    <a:lumMod val="0"/>
                    <a:lumOff val="100000"/>
                  </a:schemeClr>
                </a:gs>
                <a:gs pos="87000">
                  <a:schemeClr val="bg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622C64A0-686C-9F4E-A616-69489E987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803" y="664731"/>
            <a:ext cx="11641394" cy="2387600"/>
          </a:xfrm>
        </p:spPr>
        <p:txBody>
          <a:bodyPr>
            <a:normAutofit/>
          </a:bodyPr>
          <a:lstStyle/>
          <a:p>
            <a:r>
              <a:rPr lang="en-US" altLang="zh-TW" sz="4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Milliarcsecond Core Size Dependence of the Radio Variability of Blazars</a:t>
            </a:r>
            <a:endParaRPr kumimoji="1" lang="zh-TW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C0AF6CF2-EAC9-A34B-A992-0E5C62F7C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803" y="3103927"/>
            <a:ext cx="11641393" cy="353832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2022/12/6 @Kathmandu, Nepal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Po-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Chih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Hsu</a:t>
            </a:r>
          </a:p>
          <a:p>
            <a:pPr>
              <a:lnSpc>
                <a:spcPct val="100000"/>
              </a:lnSpc>
            </a:pP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Graduate Institute of Astronomy, National Central University, Taoyuan, Taiwan</a:t>
            </a:r>
          </a:p>
          <a:p>
            <a:pPr>
              <a:lnSpc>
                <a:spcPct val="100000"/>
              </a:lnSpc>
            </a:pPr>
            <a:r>
              <a:rPr lang="en-US" altLang="zh-TW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Institute of Astronomy and Astrophysics, Academia </a:t>
            </a:r>
            <a:r>
              <a:rPr lang="en-US" altLang="zh-TW" sz="16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Sinica</a:t>
            </a:r>
            <a:r>
              <a:rPr lang="en-US" altLang="zh-TW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Taipei, Taiwan</a:t>
            </a:r>
          </a:p>
          <a:p>
            <a:pPr>
              <a:lnSpc>
                <a:spcPct val="120000"/>
              </a:lnSpc>
            </a:pPr>
            <a:r>
              <a:rPr lang="en-US" altLang="zh-TW" sz="105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altLang="zh-TW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000" b="0" i="0" dirty="0">
                <a:effectLst/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Jun Yi </a:t>
            </a:r>
            <a:r>
              <a:rPr lang="en-US" altLang="zh-TW" sz="2000" b="0" i="0" dirty="0" err="1">
                <a:effectLst/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Koay</a:t>
            </a:r>
            <a:r>
              <a:rPr lang="en-US" altLang="zh-TW" sz="2000" b="0" i="0" dirty="0">
                <a:effectLst/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 (</a:t>
            </a:r>
            <a:r>
              <a:rPr lang="en-US" altLang="zh-TW" sz="2000" b="0" i="0" dirty="0" err="1">
                <a:effectLst/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ASIAA</a:t>
            </a:r>
            <a:r>
              <a:rPr lang="en-US" altLang="zh-TW" sz="2000" b="0" i="0" dirty="0">
                <a:effectLst/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), </a:t>
            </a:r>
            <a:r>
              <a:rPr lang="en-US" altLang="zh-TW" sz="2000" b="0" i="0" dirty="0" err="1">
                <a:effectLst/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Satoki</a:t>
            </a:r>
            <a:r>
              <a:rPr lang="en-US" altLang="zh-TW" sz="2000" b="0" i="0" dirty="0">
                <a:effectLst/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 Matsushita (</a:t>
            </a:r>
            <a:r>
              <a:rPr lang="en-US" altLang="zh-TW" sz="2000" b="0" i="0" dirty="0" err="1">
                <a:effectLst/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ASIAA</a:t>
            </a:r>
            <a:r>
              <a:rPr lang="en-US" altLang="zh-TW" sz="2000" b="0" i="0" dirty="0">
                <a:effectLst/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), </a:t>
            </a:r>
            <a:r>
              <a:rPr lang="en-US" altLang="zh-TW" sz="2000" b="0" i="0" dirty="0" err="1">
                <a:effectLst/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Talvikki</a:t>
            </a:r>
            <a:r>
              <a:rPr lang="en-US" altLang="zh-TW" sz="2000" b="0" i="0" dirty="0">
                <a:effectLst/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 </a:t>
            </a:r>
            <a:r>
              <a:rPr lang="en-US" altLang="zh-TW" sz="2000" b="0" i="0" dirty="0" err="1">
                <a:effectLst/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Hovatta</a:t>
            </a:r>
            <a:r>
              <a:rPr lang="en-US" altLang="zh-TW" sz="2000" b="0" i="0" dirty="0">
                <a:effectLst/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 (FINCA/Aalto), </a:t>
            </a:r>
          </a:p>
          <a:p>
            <a:pPr>
              <a:lnSpc>
                <a:spcPct val="120000"/>
              </a:lnSpc>
            </a:pPr>
            <a:r>
              <a:rPr lang="en-US" altLang="zh-TW" sz="2000" b="0" i="0" dirty="0">
                <a:effectLst/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Seba</a:t>
            </a:r>
            <a:r>
              <a:rPr lang="en-US" altLang="zh-TW" sz="2000" dirty="0"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stian </a:t>
            </a:r>
            <a:r>
              <a:rPr lang="en-US" altLang="zh-TW" sz="2000" dirty="0" err="1"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Kiehlmann</a:t>
            </a:r>
            <a:r>
              <a:rPr lang="en-US" altLang="zh-TW" sz="2000" dirty="0"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 (Uni of Crete), Walter Max-</a:t>
            </a:r>
            <a:r>
              <a:rPr lang="en-US" altLang="zh-TW" sz="2000" dirty="0" err="1"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moerbeck</a:t>
            </a:r>
            <a:r>
              <a:rPr lang="en-US" altLang="zh-TW" sz="2000" dirty="0"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 (U de Chile), Tim Pearson (Caltech), 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Anthony </a:t>
            </a:r>
            <a:r>
              <a:rPr lang="en-US" altLang="zh-TW" sz="2000" dirty="0" err="1"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Readhead</a:t>
            </a:r>
            <a:r>
              <a:rPr lang="en-US" altLang="zh-TW" sz="2000" dirty="0"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 (Caltech), Rodrigo Reeves (U de Conception), Harish </a:t>
            </a:r>
            <a:r>
              <a:rPr lang="en-US" altLang="zh-TW" sz="2000" dirty="0" err="1"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Vedanthan</a:t>
            </a:r>
            <a:r>
              <a:rPr lang="en-US" altLang="zh-TW" sz="2000" dirty="0">
                <a:latin typeface="Calibri" panose="020F0502020204030204" pitchFamily="34" charset="0"/>
                <a:ea typeface="Hiragino Sans W4" panose="020B0400000000000000" pitchFamily="34" charset="-128"/>
                <a:cs typeface="Calibri" panose="020F0502020204030204" pitchFamily="34" charset="0"/>
              </a:rPr>
              <a:t> (ASTRON)</a:t>
            </a:r>
          </a:p>
        </p:txBody>
      </p:sp>
      <p:pic>
        <p:nvPicPr>
          <p:cNvPr id="8" name="Picture 2" descr="National Central University - About NCU - Introducing NCU ...">
            <a:extLst>
              <a:ext uri="{FF2B5EF4-FFF2-40B4-BE49-F238E27FC236}">
                <a16:creationId xmlns:a16="http://schemas.microsoft.com/office/drawing/2014/main" id="{0B4A69FF-AE0F-CC42-F99C-C3963E0EA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5" b="8130"/>
          <a:stretch/>
        </p:blipFill>
        <p:spPr bwMode="auto">
          <a:xfrm>
            <a:off x="10737010" y="133677"/>
            <a:ext cx="131396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LBI Group at ASIAA">
            <a:extLst>
              <a:ext uri="{FF2B5EF4-FFF2-40B4-BE49-F238E27FC236}">
                <a16:creationId xmlns:a16="http://schemas.microsoft.com/office/drawing/2014/main" id="{6FA970A7-6883-FD58-FA02-6DFFA3B5BA7A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125" y="13057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47548FC-C03F-0541-9FE5-6EB80F1B2417}"/>
              </a:ext>
            </a:extLst>
          </p:cNvPr>
          <p:cNvSpPr txBox="1"/>
          <p:nvPr/>
        </p:nvSpPr>
        <p:spPr>
          <a:xfrm>
            <a:off x="-20250" y="0"/>
            <a:ext cx="61114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2022 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IAU Symposia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375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The multimessenger chakra of blazar jets</a:t>
            </a:r>
          </a:p>
        </p:txBody>
      </p:sp>
    </p:spTree>
    <p:extLst>
      <p:ext uri="{BB962C8B-B14F-4D97-AF65-F5344CB8AC3E}">
        <p14:creationId xmlns:p14="http://schemas.microsoft.com/office/powerpoint/2010/main" val="288583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11785566-FC82-2FA8-D94B-847DC0E8582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1321" y="43281"/>
              <a:ext cx="10809357" cy="322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09365">
                      <a:extLst>
                        <a:ext uri="{9D8B030D-6E8A-4147-A177-3AD203B41FA5}">
                          <a16:colId xmlns:a16="http://schemas.microsoft.com/office/drawing/2014/main" val="531388246"/>
                        </a:ext>
                      </a:extLst>
                    </a:gridCol>
                    <a:gridCol w="2365513">
                      <a:extLst>
                        <a:ext uri="{9D8B030D-6E8A-4147-A177-3AD203B41FA5}">
                          <a16:colId xmlns:a16="http://schemas.microsoft.com/office/drawing/2014/main" val="559675759"/>
                        </a:ext>
                      </a:extLst>
                    </a:gridCol>
                    <a:gridCol w="2534479">
                      <a:extLst>
                        <a:ext uri="{9D8B030D-6E8A-4147-A177-3AD203B41FA5}">
                          <a16:colId xmlns:a16="http://schemas.microsoft.com/office/drawing/2014/main" val="58350543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600" b="1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correlation test</a:t>
                          </a:r>
                          <a:endParaRPr lang="zh-TW" altLang="en-US" sz="2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6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zh-TW" altLang="en-US" sz="2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600" b="1" i="1" dirty="0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zh-TW" altLang="en-US" sz="26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4266689"/>
                      </a:ext>
                    </a:extLst>
                  </a:tr>
                  <a:tr h="442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zh-TW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1000 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d</m:t>
                                    </m:r>
                                  </m:e>
                                </m:d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v</m:t>
                                </m:r>
                                <m:r>
                                  <a:rPr lang="en-US" altLang="zh-TW" sz="2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</m:t>
                                </m:r>
                                <m:r>
                                  <a:rPr lang="en-US" altLang="zh-TW" sz="2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 </m:t>
                                </m:r>
                                <m:sSub>
                                  <m:sSubPr>
                                    <m:ctrlPr>
                                      <a:rPr lang="en-US" altLang="zh-TW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2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obs</m:t>
                                    </m:r>
                                    <m:r>
                                      <a:rPr lang="en-US" altLang="zh-TW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 2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GHz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2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TW" sz="22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−0.1451</m:t>
                                </m:r>
                              </m:oMath>
                            </m:oMathPara>
                          </a14:m>
                          <a:endParaRPr lang="zh-TW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22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1.82×</m:t>
                                </m:r>
                                <m:sSup>
                                  <m:sSupPr>
                                    <m:ctrlPr>
                                      <a:rPr lang="en-US" altLang="zh-TW" sz="2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TW" sz="2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  <m:r>
                                  <a:rPr kumimoji="1" lang="en-US" altLang="zh-TW" sz="22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kumimoji="1" lang="zh-TW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3160304"/>
                      </a:ext>
                    </a:extLst>
                  </a:tr>
                  <a:tr h="442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1000 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d</m:t>
                                  </m:r>
                                </m:e>
                              </m:d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  <m:r>
                                <a:rPr lang="en-US" altLang="zh-TW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  <m:r>
                                <a:rPr lang="en-US" altLang="zh-TW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 </m:t>
                              </m:r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obs</m:t>
                                  </m:r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 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GHz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22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endParaRPr lang="zh-TW" altLang="en-US" sz="22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2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  <m:r>
                                  <a:rPr lang="en-US" altLang="zh-TW" sz="22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066</m:t>
                                </m:r>
                              </m:oMath>
                            </m:oMathPara>
                          </a14:m>
                          <a:endParaRPr lang="zh-TW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22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3.10</m:t>
                                </m:r>
                                <m:r>
                                  <a:rPr lang="en-US" altLang="zh-TW" sz="22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zh-TW" sz="2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TW" sz="2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2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21655198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600" b="1" dirty="0">
                              <a:solidFill>
                                <a:schemeClr val="bg1"/>
                              </a:solidFill>
                            </a:rPr>
                            <a:t>Two sample K-S test</a:t>
                          </a:r>
                          <a:endParaRPr lang="zh-TW" altLang="en-US" sz="2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zh-TW" altLang="en-US" sz="2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361881"/>
                      </a:ext>
                    </a:extLst>
                  </a:tr>
                  <a:tr h="442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obs</m:t>
                                  </m:r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 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GHz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2200" b="0" dirty="0">
                              <a:solidFill>
                                <a:schemeClr val="tx1"/>
                              </a:solidFill>
                            </a:rPr>
                            <a:t> of strong</a:t>
                          </a:r>
                          <a:r>
                            <a:rPr lang="en-US" altLang="zh-TW" sz="2200" b="0" baseline="0" dirty="0">
                              <a:solidFill>
                                <a:schemeClr val="tx1"/>
                              </a:solidFill>
                            </a:rPr>
                            <a:t> and weak variables</a:t>
                          </a:r>
                          <a:endParaRPr lang="zh-TW" altLang="en-US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22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1.83×</m:t>
                                </m:r>
                                <m:sSup>
                                  <m:sSupPr>
                                    <m:ctrlPr>
                                      <a:rPr lang="en-US" altLang="zh-TW" sz="2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TW" sz="2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2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8316256"/>
                      </a:ext>
                    </a:extLst>
                  </a:tr>
                  <a:tr h="442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obs</m:t>
                                  </m:r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 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GHz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22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of strong</a:t>
                          </a:r>
                          <a:r>
                            <a:rPr lang="en-US" altLang="zh-TW" sz="2200" b="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and weak variables</a:t>
                          </a:r>
                          <a:endParaRPr lang="zh-TW" altLang="en-US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3.52</m:t>
                                </m:r>
                                <m:r>
                                  <a:rPr lang="en-US" altLang="zh-TW" sz="22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zh-TW" sz="2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TW" sz="2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2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zh-TW" sz="22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TW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400236"/>
                      </a:ext>
                    </a:extLst>
                  </a:tr>
                  <a:tr h="442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obs</m:t>
                                  </m:r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 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GHz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2200" b="0" dirty="0">
                              <a:solidFill>
                                <a:schemeClr val="tx1"/>
                              </a:solidFill>
                            </a:rPr>
                            <a:t> of fast and</a:t>
                          </a:r>
                          <a:r>
                            <a:rPr lang="en-US" altLang="zh-TW" sz="2200" b="0" baseline="0" dirty="0">
                              <a:solidFill>
                                <a:schemeClr val="tx1"/>
                              </a:solidFill>
                            </a:rPr>
                            <a:t> slow variables</a:t>
                          </a:r>
                          <a:endParaRPr lang="zh-TW" altLang="en-US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4.72</m:t>
                                </m:r>
                                <m:r>
                                  <a:rPr lang="en-US" altLang="zh-TW" sz="22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zh-TW" sz="2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altLang="zh-TW" sz="2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2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8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4.72</m:t>
                                </m:r>
                                <m:r>
                                  <a:rPr lang="en-US" altLang="zh-TW" sz="18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zh-TW" sz="18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8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1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altLang="zh-TW" sz="18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96522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11785566-FC82-2FA8-D94B-847DC0E8582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1321" y="43281"/>
              <a:ext cx="10809357" cy="322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09365">
                      <a:extLst>
                        <a:ext uri="{9D8B030D-6E8A-4147-A177-3AD203B41FA5}">
                          <a16:colId xmlns:a16="http://schemas.microsoft.com/office/drawing/2014/main" val="531388246"/>
                        </a:ext>
                      </a:extLst>
                    </a:gridCol>
                    <a:gridCol w="2365513">
                      <a:extLst>
                        <a:ext uri="{9D8B030D-6E8A-4147-A177-3AD203B41FA5}">
                          <a16:colId xmlns:a16="http://schemas.microsoft.com/office/drawing/2014/main" val="559675759"/>
                        </a:ext>
                      </a:extLst>
                    </a:gridCol>
                    <a:gridCol w="2534479">
                      <a:extLst>
                        <a:ext uri="{9D8B030D-6E8A-4147-A177-3AD203B41FA5}">
                          <a16:colId xmlns:a16="http://schemas.microsoft.com/office/drawing/2014/main" val="58350543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600" b="1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correlation test</a:t>
                          </a:r>
                          <a:endParaRPr lang="zh-TW" altLang="en-US" sz="2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1075" t="-10000" r="-108602" b="-55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6500" t="-10000" r="-1000" b="-55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4266689"/>
                      </a:ext>
                    </a:extLst>
                  </a:tr>
                  <a:tr h="442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5" t="-125714" r="-83262" b="-53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1075" t="-125714" r="-108602" b="-53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6500" t="-125714" r="-1000" b="-53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3160304"/>
                      </a:ext>
                    </a:extLst>
                  </a:tr>
                  <a:tr h="442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5" t="-225714" r="-83262" b="-43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1075" t="-225714" r="-108602" b="-43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6500" t="-225714" r="-1000" b="-43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1655198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600" b="1" dirty="0">
                              <a:solidFill>
                                <a:schemeClr val="bg1"/>
                              </a:solidFill>
                            </a:rPr>
                            <a:t>Two sample K-S test</a:t>
                          </a:r>
                          <a:endParaRPr lang="zh-TW" altLang="en-US" sz="2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0984" t="-285000" r="-518" b="-282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361881"/>
                      </a:ext>
                    </a:extLst>
                  </a:tr>
                  <a:tr h="442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5" t="-440000" r="-83262" b="-222857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0984" t="-440000" r="-518" b="-22285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8316256"/>
                      </a:ext>
                    </a:extLst>
                  </a:tr>
                  <a:tr h="442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5" t="-540000" r="-83262" b="-122857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0984" t="-540000" r="-518" b="-12285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400236"/>
                      </a:ext>
                    </a:extLst>
                  </a:tr>
                  <a:tr h="442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5" t="-640000" r="-83262" b="-22857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0984" t="-640000" r="-518" b="-2285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8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4.72</m:t>
                                </m:r>
                                <m:r>
                                  <a:rPr lang="en-US" altLang="zh-TW" sz="18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zh-TW" sz="18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8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1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altLang="zh-TW" sz="18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96522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485B4264-44C8-7FB1-C519-64B33A5DEBA5}"/>
              </a:ext>
            </a:extLst>
          </p:cNvPr>
          <p:cNvSpPr/>
          <p:nvPr/>
        </p:nvSpPr>
        <p:spPr>
          <a:xfrm>
            <a:off x="6605949" y="537882"/>
            <a:ext cx="2366908" cy="9046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BBE483E-8D4C-AF28-B34E-9E62EE0A3566}"/>
              </a:ext>
            </a:extLst>
          </p:cNvPr>
          <p:cNvGrpSpPr/>
          <p:nvPr/>
        </p:nvGrpSpPr>
        <p:grpSpPr>
          <a:xfrm>
            <a:off x="0" y="3265282"/>
            <a:ext cx="7295323" cy="3426830"/>
            <a:chOff x="0" y="3265282"/>
            <a:chExt cx="7295323" cy="342683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7608F4D1-B174-3442-8F3C-77E08BEB7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282"/>
            <a:stretch/>
          </p:blipFill>
          <p:spPr>
            <a:xfrm>
              <a:off x="0" y="3265282"/>
              <a:ext cx="7295323" cy="3293157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2460A3A-A6A9-BBEA-0726-5B792FBFC165}"/>
                </a:ext>
              </a:extLst>
            </p:cNvPr>
            <p:cNvSpPr txBox="1"/>
            <p:nvPr/>
          </p:nvSpPr>
          <p:spPr>
            <a:xfrm>
              <a:off x="0" y="6322780"/>
              <a:ext cx="2536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i="0" dirty="0" err="1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Koryukova</a:t>
              </a:r>
              <a:r>
                <a:rPr lang="en-US" altLang="zh-TW" sz="180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et al., 2022 </a:t>
              </a:r>
              <a:endParaRPr lang="zh-TW" altLang="en-US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0EE4F73-A630-A387-A315-FD74B8B29D81}"/>
              </a:ext>
            </a:extLst>
          </p:cNvPr>
          <p:cNvGrpSpPr/>
          <p:nvPr/>
        </p:nvGrpSpPr>
        <p:grpSpPr>
          <a:xfrm>
            <a:off x="7295323" y="3265281"/>
            <a:ext cx="4807699" cy="3424169"/>
            <a:chOff x="7295323" y="3265281"/>
            <a:chExt cx="4807699" cy="342416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79A283D-BC3F-B908-B864-625C2D4DB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5323" y="3265281"/>
              <a:ext cx="4807699" cy="3293157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5D776D26-5525-8C6C-6575-31FC40D29488}"/>
                </a:ext>
              </a:extLst>
            </p:cNvPr>
            <p:cNvSpPr txBox="1"/>
            <p:nvPr/>
          </p:nvSpPr>
          <p:spPr>
            <a:xfrm>
              <a:off x="7312326" y="6320118"/>
              <a:ext cx="2536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i="0" dirty="0" err="1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Koryukova</a:t>
              </a:r>
              <a:r>
                <a:rPr lang="en-US" altLang="zh-TW" sz="180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et al., 2022 </a:t>
              </a:r>
              <a:endParaRPr lang="zh-TW" altLang="en-US" dirty="0"/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FCCF6ED6-B369-6B14-4254-FDE3A00F6549}"/>
              </a:ext>
            </a:extLst>
          </p:cNvPr>
          <p:cNvSpPr/>
          <p:nvPr/>
        </p:nvSpPr>
        <p:spPr>
          <a:xfrm>
            <a:off x="7789403" y="3398953"/>
            <a:ext cx="2157679" cy="26917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2F853A5-7A47-88BE-4DD0-8AC422F50AF7}"/>
              </a:ext>
            </a:extLst>
          </p:cNvPr>
          <p:cNvSpPr/>
          <p:nvPr/>
        </p:nvSpPr>
        <p:spPr>
          <a:xfrm>
            <a:off x="8972856" y="43280"/>
            <a:ext cx="2527821" cy="139922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A793ED7-9254-58F4-6952-5ECC708A1400}"/>
              </a:ext>
            </a:extLst>
          </p:cNvPr>
          <p:cNvSpPr/>
          <p:nvPr/>
        </p:nvSpPr>
        <p:spPr>
          <a:xfrm>
            <a:off x="6605949" y="1442504"/>
            <a:ext cx="4894728" cy="18227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0E4B39-BDC8-DE8A-BC3E-D153C599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BBFB-990C-6F47-9271-8424A9F3CDDC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116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9" grpId="0" animBg="1"/>
      <p:bldP spid="22" grpId="0" animBg="1"/>
      <p:bldP spid="22" grpId="1" animBg="1"/>
      <p:bldP spid="23" grpId="0" animBg="1"/>
      <p:bldP spid="2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51CE511-B2B8-1EB1-BA3E-1F257B85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BBFB-990C-6F47-9271-8424A9F3CDDC}" type="slidenum">
              <a:rPr kumimoji="1" lang="zh-TW" altLang="en-US" smtClean="0"/>
              <a:t>10</a:t>
            </a:fld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96A526C-AF2F-02B4-2216-33CEA4B8F14B}"/>
              </a:ext>
            </a:extLst>
          </p:cNvPr>
          <p:cNvSpPr txBox="1"/>
          <p:nvPr/>
        </p:nvSpPr>
        <p:spPr>
          <a:xfrm>
            <a:off x="-29869" y="6523"/>
            <a:ext cx="12192001" cy="680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lvl="2">
              <a:lnSpc>
                <a:spcPct val="120000"/>
              </a:lnSpc>
            </a:pPr>
            <a:r>
              <a:rPr lang="en-US" altLang="zh-TW" sz="35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Multifrequency fitting of Observe Core Sizes </a:t>
            </a:r>
            <a:r>
              <a:rPr lang="en-US" altLang="zh-TW" sz="24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(</a:t>
            </a:r>
            <a:r>
              <a:rPr lang="en-US" altLang="zh-TW" sz="2400" i="0" dirty="0" err="1">
                <a:effectLst/>
                <a:latin typeface="Britannic Bold" panose="020B0903060703020204" pitchFamily="34" charset="0"/>
                <a:cs typeface="Times New Roman" panose="02020603050405020304" pitchFamily="18" charset="0"/>
              </a:rPr>
              <a:t>Koryukova</a:t>
            </a:r>
            <a:r>
              <a:rPr lang="en-US" altLang="zh-TW" sz="2400" i="0" dirty="0">
                <a:effectLst/>
                <a:latin typeface="Britannic Bold" panose="020B0903060703020204" pitchFamily="34" charset="0"/>
                <a:cs typeface="Times New Roman" panose="02020603050405020304" pitchFamily="18" charset="0"/>
              </a:rPr>
              <a:t> et al., 2022</a:t>
            </a:r>
            <a:r>
              <a:rPr lang="en-US" altLang="zh-TW" sz="24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)</a:t>
            </a:r>
            <a:endParaRPr lang="en-US" altLang="zh-TW" sz="1600" b="1" dirty="0">
              <a:latin typeface="Britannic Bold" panose="020B0903060703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7544563-F431-C61D-57F0-DBD4B6A3FB68}"/>
              </a:ext>
            </a:extLst>
          </p:cNvPr>
          <p:cNvGrpSpPr/>
          <p:nvPr/>
        </p:nvGrpSpPr>
        <p:grpSpPr>
          <a:xfrm>
            <a:off x="8358" y="2008984"/>
            <a:ext cx="6346334" cy="4784608"/>
            <a:chOff x="6516514" y="1371463"/>
            <a:chExt cx="7070317" cy="473440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5745384-A98F-5625-05CC-1A69802C4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6514" y="1371463"/>
              <a:ext cx="7070317" cy="4734401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6740057-4510-8E14-B771-5AB73FBE4329}"/>
                </a:ext>
              </a:extLst>
            </p:cNvPr>
            <p:cNvSpPr txBox="1"/>
            <p:nvPr/>
          </p:nvSpPr>
          <p:spPr>
            <a:xfrm>
              <a:off x="7265146" y="5113632"/>
              <a:ext cx="3147126" cy="395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i="0" dirty="0" err="1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Koryukova</a:t>
              </a:r>
              <a:r>
                <a:rPr lang="en-US" altLang="zh-TW" sz="200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et al. (2022)</a:t>
              </a:r>
              <a:endParaRPr lang="zh-TW" altLang="en-US" sz="2000" dirty="0"/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7A5AAD64-37EB-9794-98BB-8F78E9BDF841}"/>
              </a:ext>
            </a:extLst>
          </p:cNvPr>
          <p:cNvGrpSpPr/>
          <p:nvPr/>
        </p:nvGrpSpPr>
        <p:grpSpPr>
          <a:xfrm>
            <a:off x="1945234" y="3038779"/>
            <a:ext cx="1796816" cy="535531"/>
            <a:chOff x="8878434" y="2787697"/>
            <a:chExt cx="1855023" cy="552879"/>
          </a:xfrm>
        </p:grpSpPr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95FF9387-977F-ECFE-DFAA-CB36E2D0F983}"/>
                </a:ext>
              </a:extLst>
            </p:cNvPr>
            <p:cNvCxnSpPr/>
            <p:nvPr/>
          </p:nvCxnSpPr>
          <p:spPr>
            <a:xfrm flipH="1">
              <a:off x="8878434" y="3043347"/>
              <a:ext cx="45720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931CC494-095D-CC9E-A70E-2AD44D7BA8CC}"/>
                    </a:ext>
                  </a:extLst>
                </p:cNvPr>
                <p:cNvSpPr txBox="1"/>
                <p:nvPr/>
              </p:nvSpPr>
              <p:spPr>
                <a:xfrm>
                  <a:off x="9295931" y="2787697"/>
                  <a:ext cx="1437526" cy="5528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4763" lvl="1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TW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sca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kumimoji="1" lang="en-US" altLang="zh-TW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931CC494-095D-CC9E-A70E-2AD44D7BA8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5931" y="2787697"/>
                  <a:ext cx="1437526" cy="55287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A7C1F9B0-053D-6DA0-BB85-924D176F09BC}"/>
              </a:ext>
            </a:extLst>
          </p:cNvPr>
          <p:cNvGrpSpPr/>
          <p:nvPr/>
        </p:nvGrpSpPr>
        <p:grpSpPr>
          <a:xfrm>
            <a:off x="3753318" y="3967128"/>
            <a:ext cx="1688217" cy="600412"/>
            <a:chOff x="10693882" y="3677652"/>
            <a:chExt cx="1742906" cy="619862"/>
          </a:xfrm>
        </p:grpSpPr>
        <p:cxnSp>
          <p:nvCxnSpPr>
            <p:cNvPr id="20" name="直線箭頭接點 19">
              <a:extLst>
                <a:ext uri="{FF2B5EF4-FFF2-40B4-BE49-F238E27FC236}">
                  <a16:creationId xmlns:a16="http://schemas.microsoft.com/office/drawing/2014/main" id="{05461C2B-3604-B107-AD81-0C225D6985A8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10693882" y="3954092"/>
              <a:ext cx="357361" cy="343422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A0D44F40-F21F-F40C-A054-4B4E9EAEE9FB}"/>
                    </a:ext>
                  </a:extLst>
                </p:cNvPr>
                <p:cNvSpPr txBox="1"/>
                <p:nvPr/>
              </p:nvSpPr>
              <p:spPr>
                <a:xfrm>
                  <a:off x="11051243" y="3677652"/>
                  <a:ext cx="1385545" cy="5528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4763" lvl="1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kumimoji="1" lang="en-US" altLang="zh-TW" sz="2400" b="1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𝐨𝐛𝐬</m:t>
                            </m:r>
                          </m:sub>
                        </m:sSub>
                        <m:r>
                          <a:rPr kumimoji="1" lang="en-US" altLang="zh-TW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kumimoji="1" lang="en-US" altLang="zh-TW" sz="24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A0D44F40-F21F-F40C-A054-4B4E9EAEE9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1243" y="3677652"/>
                  <a:ext cx="1385545" cy="552879"/>
                </a:xfrm>
                <a:prstGeom prst="rect">
                  <a:avLst/>
                </a:prstGeom>
                <a:blipFill>
                  <a:blip r:embed="rId5"/>
                  <a:stretch>
                    <a:fillRect l="-935" r="-93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B490FDD4-8F06-0D80-6F95-28560C7200FD}"/>
              </a:ext>
            </a:extLst>
          </p:cNvPr>
          <p:cNvGrpSpPr/>
          <p:nvPr/>
        </p:nvGrpSpPr>
        <p:grpSpPr>
          <a:xfrm>
            <a:off x="4631318" y="4732055"/>
            <a:ext cx="1620433" cy="659773"/>
            <a:chOff x="11504006" y="4394778"/>
            <a:chExt cx="1672927" cy="681146"/>
          </a:xfrm>
        </p:grpSpPr>
        <p:cxnSp>
          <p:nvCxnSpPr>
            <p:cNvPr id="22" name="直線箭頭接點 21">
              <a:extLst>
                <a:ext uri="{FF2B5EF4-FFF2-40B4-BE49-F238E27FC236}">
                  <a16:creationId xmlns:a16="http://schemas.microsoft.com/office/drawing/2014/main" id="{90F216B9-FAC6-251D-3A70-718092CDE08D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11504006" y="4671218"/>
              <a:ext cx="287382" cy="40470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9E1573A1-ABA8-1D39-6F8F-B374F8EAB720}"/>
                    </a:ext>
                  </a:extLst>
                </p:cNvPr>
                <p:cNvSpPr txBox="1"/>
                <p:nvPr/>
              </p:nvSpPr>
              <p:spPr>
                <a:xfrm>
                  <a:off x="11791388" y="4394778"/>
                  <a:ext cx="1385545" cy="5528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4763" lvl="1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kumimoji="1" lang="en-US" altLang="zh-TW" sz="24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𝐢𝐧𝐭</m:t>
                            </m:r>
                          </m:sub>
                        </m:sSub>
                        <m:r>
                          <a:rPr kumimoji="1" lang="en-US" altLang="zh-TW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kumimoji="1" lang="en-US" altLang="zh-TW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9E1573A1-ABA8-1D39-6F8F-B374F8EAB7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91388" y="4394778"/>
                  <a:ext cx="1385545" cy="5528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3BE1991-7898-D75C-59F9-D664C1238485}"/>
              </a:ext>
            </a:extLst>
          </p:cNvPr>
          <p:cNvSpPr txBox="1"/>
          <p:nvPr/>
        </p:nvSpPr>
        <p:spPr>
          <a:xfrm>
            <a:off x="1346907" y="61878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8F971D3-3B09-0E88-D183-5B7BC66B80BC}"/>
              </a:ext>
            </a:extLst>
          </p:cNvPr>
          <p:cNvSpPr txBox="1"/>
          <p:nvPr/>
        </p:nvSpPr>
        <p:spPr>
          <a:xfrm>
            <a:off x="2456374" y="61919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5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C302F01-8C8F-5904-3BDA-AE2B0F21137A}"/>
              </a:ext>
            </a:extLst>
          </p:cNvPr>
          <p:cNvSpPr txBox="1"/>
          <p:nvPr/>
        </p:nvSpPr>
        <p:spPr>
          <a:xfrm>
            <a:off x="2996938" y="61878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8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DA11CE0-95B5-0332-CFE6-BDEAE9C0D6F9}"/>
              </a:ext>
            </a:extLst>
          </p:cNvPr>
          <p:cNvSpPr txBox="1"/>
          <p:nvPr/>
        </p:nvSpPr>
        <p:spPr>
          <a:xfrm>
            <a:off x="3649565" y="619094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15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30A251F8-D9FE-09C5-6BEE-1C8C1907ACF9}"/>
                  </a:ext>
                </a:extLst>
              </p:cNvPr>
              <p:cNvSpPr txBox="1"/>
              <p:nvPr/>
            </p:nvSpPr>
            <p:spPr>
              <a:xfrm>
                <a:off x="317762" y="781977"/>
                <a:ext cx="4702958" cy="10534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l-GR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zh-TW" altLang="en-US" sz="280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2800" b="0" i="0" smtClean="0">
                                  <a:latin typeface="Cambria Math" panose="02040503050406030204" pitchFamily="18" charset="0"/>
                                </a:rPr>
                                <m:t>scattering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=2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2800" b="0" i="0" smtClean="0">
                                  <a:latin typeface="Cambria Math" panose="02040503050406030204" pitchFamily="18" charset="0"/>
                                </a:rPr>
                                <m:t>intrinsic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30A251F8-D9FE-09C5-6BEE-1C8C1907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62" y="781977"/>
                <a:ext cx="4702958" cy="1053494"/>
              </a:xfrm>
              <a:prstGeom prst="rect">
                <a:avLst/>
              </a:prstGeom>
              <a:blipFill>
                <a:blip r:embed="rId7"/>
                <a:stretch>
                  <a:fillRect l="-2933" t="-189773" b="-277273"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5116459-1D2B-CF02-E11A-16A788CDEADC}"/>
                  </a:ext>
                </a:extLst>
              </p:cNvPr>
              <p:cNvSpPr txBox="1"/>
              <p:nvPr/>
            </p:nvSpPr>
            <p:spPr>
              <a:xfrm>
                <a:off x="6455452" y="4427612"/>
                <a:ext cx="5706679" cy="2018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Convolution relationship of core sizes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l-GR" altLang="zh-TW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Ang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l-GR" altLang="zh-TW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int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l-GR" altLang="zh-TW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sca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int</m:t>
                          </m:r>
                        </m:sub>
                      </m:sSub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int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,  1 </m:t>
                          </m:r>
                          <m:r>
                            <m:rPr>
                              <m:sty m:val="p"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GHz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zh-TW" altLang="en-US" sz="240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2400" b="0" i="0" smtClean="0">
                                  <a:latin typeface="Cambria Math" panose="02040503050406030204" pitchFamily="18" charset="0"/>
                                </a:rPr>
                                <m:t>int</m:t>
                              </m:r>
                            </m:sub>
                          </m:sSub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2400">
                              <a:latin typeface="Cambria Math" panose="02040503050406030204" pitchFamily="18" charset="0"/>
                            </a:rPr>
                            <m:t>int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en-US" altLang="zh-TW" sz="24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,  1 </m:t>
                          </m:r>
                          <m:r>
                            <m:rPr>
                              <m:sty m:val="p"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GHz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zh-TW" altLang="en-US" sz="240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2400" b="0" i="0" smtClean="0">
                                  <a:latin typeface="Cambria Math" panose="02040503050406030204" pitchFamily="18" charset="0"/>
                                </a:rPr>
                                <m:t>sca</m:t>
                              </m:r>
                            </m:sub>
                          </m:sSub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=2.01±0.13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5116459-1D2B-CF02-E11A-16A788CDE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452" y="4427612"/>
                <a:ext cx="5706679" cy="2018438"/>
              </a:xfrm>
              <a:prstGeom prst="rect">
                <a:avLst/>
              </a:prstGeom>
              <a:blipFill>
                <a:blip r:embed="rId8"/>
                <a:stretch>
                  <a:fillRect l="-1778" b="-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4138C905-EFD5-E0A0-8C34-3F0EDA03A0D4}"/>
                  </a:ext>
                </a:extLst>
              </p:cNvPr>
              <p:cNvSpPr txBox="1"/>
              <p:nvPr/>
            </p:nvSpPr>
            <p:spPr>
              <a:xfrm>
                <a:off x="5773784" y="631421"/>
                <a:ext cx="6551922" cy="1835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4488" lvl="1" indent="-344488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Highly scattered source (e.g., J0359+5057)</a:t>
                </a:r>
              </a:p>
              <a:p>
                <a:pPr marL="344488" lvl="1" indent="-344488">
                  <a:lnSpc>
                    <a:spcPct val="120000"/>
                  </a:lnSpc>
                </a:pPr>
                <a:r>
                  <a:rPr kumimoji="1" lang="en-US" altLang="zh-TW" sz="2400" dirty="0"/>
                  <a:t>	</a:t>
                </a:r>
                <a:r>
                  <a:rPr kumimoji="1" lang="en-US" altLang="zh-TW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TW" sz="2200" b="0" i="0" smtClean="0">
                            <a:latin typeface="Cambria Math" panose="02040503050406030204" pitchFamily="18" charset="0"/>
                          </a:rPr>
                          <m:t>int</m:t>
                        </m:r>
                      </m:sub>
                    </m:sSub>
                    <m:r>
                      <a:rPr kumimoji="1" lang="en-US" altLang="zh-TW" sz="2200" b="0" i="1" smtClean="0">
                        <a:latin typeface="Cambria Math" panose="02040503050406030204" pitchFamily="18" charset="0"/>
                      </a:rPr>
                      <m:t>=1;</m:t>
                    </m:r>
                    <m:sSub>
                      <m:sSubPr>
                        <m:ctrlPr>
                          <a:rPr kumimoji="1" lang="en-US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TW" sz="2200">
                            <a:latin typeface="Cambria Math" panose="02040503050406030204" pitchFamily="18" charset="0"/>
                          </a:rPr>
                          <m:t>sca</m:t>
                        </m:r>
                      </m:sub>
                    </m:sSub>
                    <m:r>
                      <a:rPr kumimoji="1" lang="en-US" altLang="zh-TW" sz="22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kumimoji="1" lang="en-US" altLang="zh-TW" sz="2200" dirty="0"/>
              </a:p>
              <a:p>
                <a:pPr marL="344488" lvl="1" indent="-344488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</a:t>
                </a:r>
                <a:r>
                  <a:rPr lang="en-US" altLang="zh-TW" sz="2400" dirty="0">
                    <a:solidFill>
                      <a:schemeClr val="accent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ndetected scattering source (e.g., J0433+0521)</a:t>
                </a:r>
              </a:p>
              <a:p>
                <a:pPr marL="344488" lvl="1" indent="-344488">
                  <a:lnSpc>
                    <a:spcPct val="120000"/>
                  </a:lnSpc>
                </a:pPr>
                <a:r>
                  <a:rPr kumimoji="1" lang="en-US" altLang="zh-TW" sz="2400" dirty="0"/>
                  <a:t>	</a:t>
                </a:r>
                <a:r>
                  <a:rPr kumimoji="1" lang="en-US" altLang="zh-TW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TW" sz="2200" b="0" i="0" smtClean="0">
                            <a:latin typeface="Cambria Math" panose="02040503050406030204" pitchFamily="18" charset="0"/>
                          </a:rPr>
                          <m:t>obs</m:t>
                        </m:r>
                      </m:sub>
                    </m:sSub>
                    <m:r>
                      <a:rPr kumimoji="1" lang="en-US" altLang="zh-TW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zh-TW" altLang="en-US" sz="22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4138C905-EFD5-E0A0-8C34-3F0EDA03A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784" y="631421"/>
                <a:ext cx="6551922" cy="1835567"/>
              </a:xfrm>
              <a:prstGeom prst="rect">
                <a:avLst/>
              </a:prstGeom>
              <a:blipFill>
                <a:blip r:embed="rId9"/>
                <a:stretch>
                  <a:fillRect l="-1161" r="-3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EC4D3FE-2F09-E880-FFEA-907C796E2E8C}"/>
                  </a:ext>
                </a:extLst>
              </p:cNvPr>
              <p:cNvSpPr txBox="1"/>
              <p:nvPr/>
            </p:nvSpPr>
            <p:spPr>
              <a:xfrm>
                <a:off x="6455453" y="3101095"/>
                <a:ext cx="5706679" cy="1368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Using core sizes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TW" sz="2400" b="0" i="0" smtClean="0">
                            <a:latin typeface="Cambria Math" panose="02040503050406030204" pitchFamily="18" charset="0"/>
                          </a:rPr>
                          <m:t>Ang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TW" sz="2400" b="0" i="0" smtClean="0">
                            <a:latin typeface="Cambria Math" panose="02040503050406030204" pitchFamily="18" charset="0"/>
                          </a:rPr>
                          <m:t>sca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at other frequencies from </a:t>
                </a:r>
                <a:r>
                  <a:rPr lang="en-US" altLang="zh-TW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Koryukova</a:t>
                </a:r>
                <a:r>
                  <a:rPr lang="en-US" altLang="zh-TW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et al. (2022)</a:t>
                </a:r>
              </a:p>
              <a:p>
                <a:pPr marL="342900" indent="-342900">
                  <a:lnSpc>
                    <a:spcPct val="120000"/>
                  </a:lnSpc>
                  <a:buFont typeface="Symbol" pitchFamily="2" charset="2"/>
                  <a:buChar char="Þ"/>
                </a:pPr>
                <a:r>
                  <a:rPr lang="en-US" altLang="zh-TW" sz="240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</a:rPr>
                          <m:t>int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, 1 </m:t>
                        </m:r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</a:rPr>
                          <m:t>GHz</m:t>
                        </m:r>
                      </m:sub>
                    </m:sSub>
                  </m:oMath>
                </a14:m>
                <a:r>
                  <a:rPr lang="en-US" altLang="zh-TW" sz="240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</a:rPr>
                          <m:t>sca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, 1 </m:t>
                        </m:r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</a:rPr>
                          <m:t>GHz</m:t>
                        </m:r>
                      </m:sub>
                    </m:sSub>
                  </m:oMath>
                </a14:m>
                <a:endParaRPr lang="en-US" altLang="zh-TW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EC4D3FE-2F09-E880-FFEA-907C796E2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453" y="3101095"/>
                <a:ext cx="5706679" cy="1368388"/>
              </a:xfrm>
              <a:prstGeom prst="rect">
                <a:avLst/>
              </a:prstGeom>
              <a:blipFill>
                <a:blip r:embed="rId10"/>
                <a:stretch>
                  <a:fillRect l="-3333" t="-185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>
            <a:extLst>
              <a:ext uri="{FF2B5EF4-FFF2-40B4-BE49-F238E27FC236}">
                <a16:creationId xmlns:a16="http://schemas.microsoft.com/office/drawing/2014/main" id="{83F0EFAE-CE49-4796-222D-C3AC56B17112}"/>
              </a:ext>
            </a:extLst>
          </p:cNvPr>
          <p:cNvGrpSpPr/>
          <p:nvPr/>
        </p:nvGrpSpPr>
        <p:grpSpPr>
          <a:xfrm>
            <a:off x="6474336" y="895935"/>
            <a:ext cx="5399902" cy="2078237"/>
            <a:chOff x="6658297" y="686433"/>
            <a:chExt cx="5399902" cy="2078237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CECC47D0-4114-DE96-7626-8197C7F0E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58297" y="686433"/>
              <a:ext cx="5399902" cy="2078237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7087013-0BA9-FF4B-AAA8-51BC7E23D8F9}"/>
                </a:ext>
              </a:extLst>
            </p:cNvPr>
            <p:cNvSpPr/>
            <p:nvPr/>
          </p:nvSpPr>
          <p:spPr>
            <a:xfrm>
              <a:off x="6658297" y="2188641"/>
              <a:ext cx="5399902" cy="245640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直線圖說文字 3 12">
                <a:extLst>
                  <a:ext uri="{FF2B5EF4-FFF2-40B4-BE49-F238E27FC236}">
                    <a16:creationId xmlns:a16="http://schemas.microsoft.com/office/drawing/2014/main" id="{290964B0-4847-C2C2-AA91-C0F8653F0CFC}"/>
                  </a:ext>
                </a:extLst>
              </p:cNvPr>
              <p:cNvSpPr/>
              <p:nvPr/>
            </p:nvSpPr>
            <p:spPr>
              <a:xfrm>
                <a:off x="8671710" y="1074245"/>
                <a:ext cx="3004458" cy="539413"/>
              </a:xfrm>
              <a:prstGeom prst="borderCallout3">
                <a:avLst>
                  <a:gd name="adj1" fmla="val 50198"/>
                  <a:gd name="adj2" fmla="val 100293"/>
                  <a:gd name="adj3" fmla="val 49861"/>
                  <a:gd name="adj4" fmla="val 105208"/>
                  <a:gd name="adj5" fmla="val 150367"/>
                  <a:gd name="adj6" fmla="val 105344"/>
                  <a:gd name="adj7" fmla="val 231525"/>
                  <a:gd name="adj8" fmla="val 10285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kumimoji="1" lang="en-US" altLang="zh-TW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  <m:r>
                            <a:rPr kumimoji="1" lang="en-US" altLang="zh-TW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𝐜𝐚</m:t>
                          </m:r>
                        </m:sub>
                      </m:sSub>
                      <m:r>
                        <a:rPr kumimoji="1" lang="en-US" altLang="zh-TW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kumimoji="1" lang="en-US" altLang="zh-TW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𝟎𝟏</m:t>
                      </m:r>
                      <m:r>
                        <a:rPr kumimoji="1" lang="en-US" altLang="zh-TW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kumimoji="1" lang="en-US" altLang="zh-TW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TW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𝟏𝟑</m:t>
                      </m:r>
                    </m:oMath>
                  </m:oMathPara>
                </a14:m>
                <a:endParaRPr kumimoji="1" lang="zh-TW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直線圖說文字 3 12">
                <a:extLst>
                  <a:ext uri="{FF2B5EF4-FFF2-40B4-BE49-F238E27FC236}">
                    <a16:creationId xmlns:a16="http://schemas.microsoft.com/office/drawing/2014/main" id="{290964B0-4847-C2C2-AA91-C0F8653F0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710" y="1074245"/>
                <a:ext cx="3004458" cy="539413"/>
              </a:xfrm>
              <a:prstGeom prst="borderCallout3">
                <a:avLst>
                  <a:gd name="adj1" fmla="val 50198"/>
                  <a:gd name="adj2" fmla="val 100293"/>
                  <a:gd name="adj3" fmla="val 49861"/>
                  <a:gd name="adj4" fmla="val 105208"/>
                  <a:gd name="adj5" fmla="val 150367"/>
                  <a:gd name="adj6" fmla="val 105344"/>
                  <a:gd name="adj7" fmla="val 231525"/>
                  <a:gd name="adj8" fmla="val 102850"/>
                </a:avLst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18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E4643D5D-68CA-7361-A33D-39696449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3351"/>
            <a:ext cx="12192000" cy="410813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FE43936-0E4E-304D-B7DB-BE31A6F73E4C}"/>
              </a:ext>
            </a:extLst>
          </p:cNvPr>
          <p:cNvSpPr txBox="1"/>
          <p:nvPr/>
        </p:nvSpPr>
        <p:spPr>
          <a:xfrm>
            <a:off x="-18585" y="-3038"/>
            <a:ext cx="12192000" cy="1326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lvl="2">
              <a:lnSpc>
                <a:spcPct val="120000"/>
              </a:lnSpc>
            </a:pPr>
            <a:r>
              <a:rPr lang="en-US" altLang="zh-TW" sz="35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Dependence of Long Term Variability Amplitudes on </a:t>
            </a:r>
          </a:p>
          <a:p>
            <a:pPr marL="11113" lvl="2">
              <a:lnSpc>
                <a:spcPct val="120000"/>
              </a:lnSpc>
            </a:pPr>
            <a:r>
              <a:rPr lang="en-US" altLang="zh-TW" sz="35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1 GHz Intrinsic/Scattering/Angular Core Sizes 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D6CD65-6054-93EA-113F-4BB3D88E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BBFB-990C-6F47-9271-8424A9F3CDDC}" type="slidenum">
              <a:rPr kumimoji="1" lang="zh-TW" altLang="en-US" smtClean="0"/>
              <a:t>11</a:t>
            </a:fld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C898AD1F-1692-1021-E164-31AB1516101C}"/>
                  </a:ext>
                </a:extLst>
              </p:cNvPr>
              <p:cNvSpPr txBox="1"/>
              <p:nvPr/>
            </p:nvSpPr>
            <p:spPr>
              <a:xfrm>
                <a:off x="742816" y="5480309"/>
                <a:ext cx="2656390" cy="120866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indent="-32226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=538</m:t>
                      </m:r>
                    </m:oMath>
                  </m:oMathPara>
                </a14:m>
                <a:endParaRPr kumimoji="1" lang="en-US" altLang="zh-TW" sz="2400" dirty="0">
                  <a:solidFill>
                    <a:schemeClr val="bg1"/>
                  </a:solidFill>
                </a:endParaRPr>
              </a:p>
              <a:p>
                <a:pPr indent="-32226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=−0.2915</m:t>
                      </m:r>
                    </m:oMath>
                  </m:oMathPara>
                </a14:m>
                <a:endParaRPr kumimoji="1" lang="en-US" altLang="zh-TW" sz="2400" dirty="0">
                  <a:solidFill>
                    <a:schemeClr val="bg1"/>
                  </a:solidFill>
                </a:endParaRPr>
              </a:p>
              <a:p>
                <a:pPr indent="-32226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=5.34×1</m:t>
                      </m:r>
                      <m:sSup>
                        <m:sSupPr>
                          <m:ctrlPr>
                            <a:rPr kumimoji="1"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kumimoji="1"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C898AD1F-1692-1021-E164-31AB15161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16" y="5480309"/>
                <a:ext cx="2656390" cy="120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5198605-74C9-2841-1B98-DCAEB7A023E7}"/>
                  </a:ext>
                </a:extLst>
              </p:cNvPr>
              <p:cNvSpPr txBox="1"/>
              <p:nvPr/>
            </p:nvSpPr>
            <p:spPr>
              <a:xfrm>
                <a:off x="4549998" y="5480309"/>
                <a:ext cx="2656390" cy="120866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indent="-32226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=230</m:t>
                      </m:r>
                    </m:oMath>
                  </m:oMathPara>
                </a14:m>
                <a:endParaRPr kumimoji="1" lang="en-US" altLang="zh-TW" sz="2400" dirty="0">
                  <a:solidFill>
                    <a:schemeClr val="bg1"/>
                  </a:solidFill>
                </a:endParaRPr>
              </a:p>
              <a:p>
                <a:pPr indent="-32226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=0.0661</m:t>
                      </m:r>
                    </m:oMath>
                  </m:oMathPara>
                </a14:m>
                <a:endParaRPr kumimoji="1" lang="en-US" altLang="zh-TW" sz="2400" dirty="0">
                  <a:solidFill>
                    <a:schemeClr val="bg1"/>
                  </a:solidFill>
                </a:endParaRPr>
              </a:p>
              <a:p>
                <a:pPr indent="-32226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=3.18×1</m:t>
                      </m:r>
                      <m:sSup>
                        <m:sSupPr>
                          <m:ctrlPr>
                            <a:rPr kumimoji="1"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kumimoji="1"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5198605-74C9-2841-1B98-DCAEB7A02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998" y="5480309"/>
                <a:ext cx="2656390" cy="120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30FDACAD-0FA8-8965-A67B-EA40D6E6EDFA}"/>
                  </a:ext>
                </a:extLst>
              </p:cNvPr>
              <p:cNvSpPr txBox="1"/>
              <p:nvPr/>
            </p:nvSpPr>
            <p:spPr>
              <a:xfrm>
                <a:off x="8357180" y="5480309"/>
                <a:ext cx="2656390" cy="120866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indent="-32226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=538</m:t>
                      </m:r>
                    </m:oMath>
                  </m:oMathPara>
                </a14:m>
                <a:endParaRPr kumimoji="1" lang="en-US" altLang="zh-TW" sz="2400" dirty="0">
                  <a:solidFill>
                    <a:schemeClr val="bg1"/>
                  </a:solidFill>
                </a:endParaRPr>
              </a:p>
              <a:p>
                <a:pPr indent="-32226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=−0.0669</m:t>
                      </m:r>
                    </m:oMath>
                  </m:oMathPara>
                </a14:m>
                <a:endParaRPr kumimoji="1" lang="en-US" altLang="zh-TW" sz="2400" dirty="0">
                  <a:solidFill>
                    <a:schemeClr val="bg1"/>
                  </a:solidFill>
                </a:endParaRPr>
              </a:p>
              <a:p>
                <a:pPr indent="-32226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=1.21×1</m:t>
                      </m:r>
                      <m:sSup>
                        <m:sSupPr>
                          <m:ctrlPr>
                            <a:rPr kumimoji="1"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kumimoji="1"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30FDACAD-0FA8-8965-A67B-EA40D6E6E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180" y="5480309"/>
                <a:ext cx="2656390" cy="120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9A7FDD5-5974-4B91-7B33-80F5A8C4ED00}"/>
                  </a:ext>
                </a:extLst>
              </p:cNvPr>
              <p:cNvSpPr txBox="1"/>
              <p:nvPr/>
            </p:nvSpPr>
            <p:spPr>
              <a:xfrm>
                <a:off x="742816" y="5480309"/>
                <a:ext cx="2656390" cy="120866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chemeClr val="accent2"/>
                </a:solidFill>
              </a:ln>
            </p:spPr>
            <p:txBody>
              <a:bodyPr wrap="square">
                <a:spAutoFit/>
              </a:bodyPr>
              <a:lstStyle/>
              <a:p>
                <a:pPr indent="-32226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TW" sz="2400" i="1" dirty="0" smtClean="0">
                          <a:latin typeface="Cambria Math" panose="02040503050406030204" pitchFamily="18" charset="0"/>
                        </a:rPr>
                        <m:t>=538</m:t>
                      </m:r>
                    </m:oMath>
                  </m:oMathPara>
                </a14:m>
                <a:endParaRPr kumimoji="1" lang="en-US" altLang="zh-TW" sz="2400" dirty="0"/>
              </a:p>
              <a:p>
                <a:pPr indent="-32226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𝟐𝟗𝟏𝟓</m:t>
                      </m:r>
                    </m:oMath>
                  </m:oMathPara>
                </a14:m>
                <a:endParaRPr kumimoji="1" lang="en-US" altLang="zh-TW" sz="2400" b="1" dirty="0">
                  <a:solidFill>
                    <a:srgbClr val="FF0000"/>
                  </a:solidFill>
                </a:endParaRPr>
              </a:p>
              <a:p>
                <a:pPr indent="-32226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𝟑𝟒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kumimoji="1" lang="en-US" altLang="zh-TW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kumimoji="1" lang="en-US" altLang="zh-TW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TW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p>
                      </m:sSup>
                    </m:oMath>
                  </m:oMathPara>
                </a14:m>
                <a:endParaRPr kumimoji="1" lang="zh-TW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9A7FDD5-5974-4B91-7B33-80F5A8C4E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16" y="5480309"/>
                <a:ext cx="2656390" cy="1208664"/>
              </a:xfrm>
              <a:prstGeom prst="rect">
                <a:avLst/>
              </a:prstGeom>
              <a:blipFill>
                <a:blip r:embed="rId8"/>
                <a:stretch>
                  <a:fillRect b="-1000"/>
                </a:stretch>
              </a:blipFill>
              <a:ln w="571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0C729687-4A81-9EE5-8AEA-0DCBA21C6662}"/>
                  </a:ext>
                </a:extLst>
              </p:cNvPr>
              <p:cNvSpPr txBox="1"/>
              <p:nvPr/>
            </p:nvSpPr>
            <p:spPr>
              <a:xfrm>
                <a:off x="9382454" y="709657"/>
                <a:ext cx="2696902" cy="6136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l-GR" altLang="zh-TW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Ang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l-GR" altLang="zh-TW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int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l-GR" altLang="zh-TW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sca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0C729687-4A81-9EE5-8AEA-0DCBA21C6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454" y="709657"/>
                <a:ext cx="2696902" cy="6136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FE43936-0E4E-304D-B7DB-BE31A6F73E4C}"/>
              </a:ext>
            </a:extLst>
          </p:cNvPr>
          <p:cNvSpPr txBox="1"/>
          <p:nvPr/>
        </p:nvSpPr>
        <p:spPr>
          <a:xfrm>
            <a:off x="-2" y="0"/>
            <a:ext cx="12192001" cy="1326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lvl="2">
              <a:lnSpc>
                <a:spcPct val="120000"/>
              </a:lnSpc>
            </a:pPr>
            <a:r>
              <a:rPr lang="en-US" altLang="zh-TW" sz="35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Dependence of Short Term Variability Amplitudes </a:t>
            </a:r>
            <a:r>
              <a:rPr lang="en-US" altLang="zh-TW" sz="30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(Scintillation) </a:t>
            </a:r>
            <a:r>
              <a:rPr lang="en-US" altLang="zh-TW" sz="35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on 1 GHz Intrinsic/Scattering/Angular Core Sizes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9092A7-F12C-FDF7-ADB6-1AD9FB55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BBFB-990C-6F47-9271-8424A9F3CDDC}" type="slidenum">
              <a:rPr kumimoji="1" lang="zh-TW" altLang="en-US" smtClean="0"/>
              <a:t>12</a:t>
            </a:fld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902B609-11E5-E528-7B9E-CA3201A54D2D}"/>
                  </a:ext>
                </a:extLst>
              </p:cNvPr>
              <p:cNvSpPr txBox="1"/>
              <p:nvPr/>
            </p:nvSpPr>
            <p:spPr>
              <a:xfrm>
                <a:off x="9308750" y="1262200"/>
                <a:ext cx="2696902" cy="6136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l-GR" altLang="zh-TW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Ang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l-GR" altLang="zh-TW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int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l-GR" altLang="zh-TW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sca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902B609-11E5-E528-7B9E-CA3201A54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750" y="1262200"/>
                <a:ext cx="2696902" cy="6136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圖片 24">
            <a:extLst>
              <a:ext uri="{FF2B5EF4-FFF2-40B4-BE49-F238E27FC236}">
                <a16:creationId xmlns:a16="http://schemas.microsoft.com/office/drawing/2014/main" id="{FE3C8D79-0A2B-88C7-78E2-193107697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601" y="2105700"/>
            <a:ext cx="5957399" cy="397159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A7274C9B-656F-B42E-90F8-F7340AB6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1" y="1801486"/>
            <a:ext cx="6106706" cy="45800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D233989-32F6-C08E-3058-0473322D7DAB}"/>
                  </a:ext>
                </a:extLst>
              </p:cNvPr>
              <p:cNvSpPr txBox="1"/>
              <p:nvPr/>
            </p:nvSpPr>
            <p:spPr>
              <a:xfrm>
                <a:off x="222861" y="1501368"/>
                <a:ext cx="2656390" cy="120866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indent="-32226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=538</m:t>
                      </m:r>
                    </m:oMath>
                  </m:oMathPara>
                </a14:m>
                <a:endParaRPr kumimoji="1" lang="en-US" altLang="zh-TW" sz="2400" dirty="0">
                  <a:solidFill>
                    <a:schemeClr val="bg1"/>
                  </a:solidFill>
                </a:endParaRPr>
              </a:p>
              <a:p>
                <a:pPr indent="-32226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=−0.2104</m:t>
                      </m:r>
                    </m:oMath>
                  </m:oMathPara>
                </a14:m>
                <a:endParaRPr kumimoji="1" lang="en-US" altLang="zh-TW" sz="2400" dirty="0">
                  <a:solidFill>
                    <a:schemeClr val="bg1"/>
                  </a:solidFill>
                </a:endParaRPr>
              </a:p>
              <a:p>
                <a:pPr indent="-32226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=8.48×1</m:t>
                      </m:r>
                      <m:sSup>
                        <m:sSupPr>
                          <m:ctrlPr>
                            <a:rPr kumimoji="1"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kumimoji="1"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D233989-32F6-C08E-3058-0473322D7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61" y="1501368"/>
                <a:ext cx="2656390" cy="120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1769762-FB9A-AD09-8A6D-BC35C3DEAB2D}"/>
                  </a:ext>
                </a:extLst>
              </p:cNvPr>
              <p:cNvSpPr txBox="1"/>
              <p:nvPr/>
            </p:nvSpPr>
            <p:spPr>
              <a:xfrm>
                <a:off x="222861" y="1501368"/>
                <a:ext cx="2656390" cy="120866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chemeClr val="accent2"/>
                </a:solidFill>
              </a:ln>
            </p:spPr>
            <p:txBody>
              <a:bodyPr wrap="square">
                <a:spAutoFit/>
              </a:bodyPr>
              <a:lstStyle/>
              <a:p>
                <a:pPr indent="-32226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TW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=538</m:t>
                      </m:r>
                    </m:oMath>
                  </m:oMathPara>
                </a14:m>
                <a:endParaRPr kumimoji="1" lang="en-US" altLang="zh-TW" sz="2400" dirty="0">
                  <a:solidFill>
                    <a:schemeClr val="tx1"/>
                  </a:solidFill>
                </a:endParaRPr>
              </a:p>
              <a:p>
                <a:pPr indent="-32226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𝟐𝟏𝟎𝟒</m:t>
                      </m:r>
                    </m:oMath>
                  </m:oMathPara>
                </a14:m>
                <a:endParaRPr kumimoji="1" lang="en-US" altLang="zh-TW" sz="2400" b="1" dirty="0">
                  <a:solidFill>
                    <a:srgbClr val="FF0000"/>
                  </a:solidFill>
                </a:endParaRPr>
              </a:p>
              <a:p>
                <a:pPr indent="-32226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𝟒𝟖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kumimoji="1" lang="en-US" altLang="zh-TW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kumimoji="1" lang="en-US" altLang="zh-TW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TW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p>
                      </m:sSup>
                    </m:oMath>
                  </m:oMathPara>
                </a14:m>
                <a:endParaRPr kumimoji="1" lang="zh-TW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1769762-FB9A-AD09-8A6D-BC35C3DEA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61" y="1501368"/>
                <a:ext cx="2656390" cy="120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8B2F184-C2F3-D07F-79C5-73F16F2EB822}"/>
                  </a:ext>
                </a:extLst>
              </p:cNvPr>
              <p:cNvSpPr txBox="1"/>
              <p:nvPr/>
            </p:nvSpPr>
            <p:spPr>
              <a:xfrm>
                <a:off x="6234601" y="1501368"/>
                <a:ext cx="2656390" cy="83753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chemeClr val="accent2"/>
                </a:solidFill>
              </a:ln>
            </p:spPr>
            <p:txBody>
              <a:bodyPr wrap="square">
                <a:spAutoFit/>
              </a:bodyPr>
              <a:lstStyle/>
              <a:p>
                <a:pPr indent="-32226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TW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=538</m:t>
                      </m:r>
                    </m:oMath>
                  </m:oMathPara>
                </a14:m>
                <a:endParaRPr kumimoji="1" lang="en-US" altLang="zh-TW" sz="2400" dirty="0">
                  <a:solidFill>
                    <a:schemeClr val="tx1"/>
                  </a:solidFill>
                </a:endParaRPr>
              </a:p>
              <a:p>
                <a:pPr indent="-32226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TW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kumimoji="1" lang="en-US" altLang="zh-TW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kumimoji="1" lang="en-US" altLang="zh-TW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TW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m:oMathPara>
                </a14:m>
                <a:endParaRPr kumimoji="1" lang="zh-TW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8B2F184-C2F3-D07F-79C5-73F16F2EB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601" y="1501368"/>
                <a:ext cx="2656390" cy="837537"/>
              </a:xfrm>
              <a:prstGeom prst="rect">
                <a:avLst/>
              </a:prstGeom>
              <a:blipFill>
                <a:blip r:embed="rId8"/>
                <a:stretch>
                  <a:fillRect b="-1408"/>
                </a:stretch>
              </a:blipFill>
              <a:ln w="571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30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AD2A3B7-39BC-5631-FE44-FD9CA7E1D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BBFB-990C-6F47-9271-8424A9F3CDDC}" type="slidenum">
              <a:rPr kumimoji="1" lang="zh-TW" altLang="en-US" smtClean="0"/>
              <a:t>13</a:t>
            </a:fld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93FD0EF-B6B7-EF12-9765-3499FFD01DF3}"/>
                  </a:ext>
                </a:extLst>
              </p:cNvPr>
              <p:cNvSpPr txBox="1"/>
              <p:nvPr/>
            </p:nvSpPr>
            <p:spPr>
              <a:xfrm>
                <a:off x="222490" y="540"/>
                <a:ext cx="11747020" cy="6382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3500" b="1" dirty="0">
                    <a:solidFill>
                      <a:schemeClr val="tx1"/>
                    </a:solidFill>
                    <a:latin typeface="Britannic Bold" panose="020B0903060703020204" pitchFamily="34" charset="0"/>
                    <a:cs typeface="Times New Roman" panose="02020603050405020304" pitchFamily="18" charset="0"/>
                  </a:rPr>
                  <a:t>Conclusions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Significant negative correlation are found between 15 GHz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(1000 </m:t>
                    </m:r>
                    <m:r>
                      <m:rPr>
                        <m:sty m:val="p"/>
                      </m:rPr>
                      <a:rPr kumimoji="1" lang="en-US" altLang="zh-TW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d</m:t>
                    </m:r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linear core sizes at 2-24 GHz, likely due to frequency-core sizes relationship, e.g., conical jet model (</a:t>
                </a:r>
                <a:r>
                  <a:rPr lang="en-US" altLang="zh-TW" sz="2400" dirty="0" err="1"/>
                  <a:t>Ghisellini</a:t>
                </a:r>
                <a:r>
                  <a:rPr lang="en-US" altLang="zh-TW" sz="2400" dirty="0"/>
                  <a:t> &amp;. </a:t>
                </a:r>
                <a:r>
                  <a:rPr lang="en-US" altLang="zh-TW" sz="2400" dirty="0" err="1"/>
                  <a:t>Tavecchio</a:t>
                </a:r>
                <a:r>
                  <a:rPr lang="en-US" altLang="zh-TW" sz="2400" dirty="0"/>
                  <a:t>, 2009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Fast variable sources have significantly smaller angular core sizes at 2-43 GHz than slow variables sources, due to light travel time argument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Correlation at low frequencies is weaker likely due to contamination of the angular core size from ISM scattering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Using only intrinsic core size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(after deconvolving scattered size), significant correlation was found between 15 GHz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(1000 </m:t>
                    </m:r>
                    <m:r>
                      <m:rPr>
                        <m:sty m:val="p"/>
                      </m:rPr>
                      <a:rPr kumimoji="1" lang="en-US" altLang="zh-TW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d</m:t>
                    </m:r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and 1 GHz intrinsic core sizes 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the 15 GHz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  <m:d>
                      <m:dPr>
                        <m:ctrlPr>
                          <a:rPr kumimoji="1" lang="en-US" altLang="zh-TW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TW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4 </m:t>
                        </m:r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d</m:t>
                        </m:r>
                      </m:e>
                    </m:d>
                  </m:oMath>
                </a14:m>
                <a:r>
                  <a:rPr kumimoji="1" lang="en-US" altLang="zh-TW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intrinsic and scattering core sizes display significant correlation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93FD0EF-B6B7-EF12-9765-3499FFD01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90" y="540"/>
                <a:ext cx="11747020" cy="6382004"/>
              </a:xfrm>
              <a:prstGeom prst="rect">
                <a:avLst/>
              </a:prstGeom>
              <a:blipFill>
                <a:blip r:embed="rId2"/>
                <a:stretch>
                  <a:fillRect l="-1512" b="-11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57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B670F5D-1B24-C20E-2FF2-49C03AAB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BBFB-990C-6F47-9271-8424A9F3CDDC}" type="slidenum">
              <a:rPr kumimoji="1" lang="zh-TW" altLang="en-US" smtClean="0"/>
              <a:t>14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1DD75C9-F963-88E8-7B7D-74B3A9EC82EF}"/>
              </a:ext>
            </a:extLst>
          </p:cNvPr>
          <p:cNvSpPr txBox="1"/>
          <p:nvPr/>
        </p:nvSpPr>
        <p:spPr>
          <a:xfrm>
            <a:off x="850900" y="773026"/>
            <a:ext cx="10388600" cy="4651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32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A</a:t>
            </a:r>
            <a:r>
              <a:rPr kumimoji="1" lang="en-US" altLang="zh-TW" sz="3200" b="1" dirty="0">
                <a:solidFill>
                  <a:schemeClr val="tx1"/>
                </a:solidFill>
                <a:latin typeface="Britannic Bold" panose="020B0903060703020204" pitchFamily="34" charset="0"/>
                <a:cs typeface="Times New Roman" panose="02020603050405020304" pitchFamily="18" charset="0"/>
              </a:rPr>
              <a:t>cknowledgment</a:t>
            </a:r>
          </a:p>
          <a:p>
            <a:pPr algn="just">
              <a:lnSpc>
                <a:spcPct val="150000"/>
              </a:lnSpc>
            </a:pPr>
            <a:r>
              <a:rPr lang="en-US" altLang="zh-TW" sz="2400" b="0" i="0" dirty="0">
                <a:effectLst/>
                <a:latin typeface="Calibri (本文)"/>
              </a:rPr>
              <a:t>This research has made use of data from the </a:t>
            </a:r>
            <a:r>
              <a:rPr lang="en-US" altLang="zh-TW" sz="2400" b="0" i="0" dirty="0" err="1">
                <a:effectLst/>
                <a:latin typeface="Calibri (本文)"/>
              </a:rPr>
              <a:t>OVRO</a:t>
            </a:r>
            <a:r>
              <a:rPr lang="en-US" altLang="zh-TW" sz="2400" b="0" i="0" dirty="0">
                <a:effectLst/>
                <a:latin typeface="Calibri (本文)"/>
              </a:rPr>
              <a:t> 40-m monitoring program (Richards, J. L. et al. 2011, </a:t>
            </a:r>
            <a:r>
              <a:rPr lang="en-US" altLang="zh-TW" sz="2400" b="0" i="0" dirty="0" err="1">
                <a:effectLst/>
                <a:latin typeface="Calibri (本文)"/>
              </a:rPr>
              <a:t>ApJS</a:t>
            </a:r>
            <a:r>
              <a:rPr lang="en-US" altLang="zh-TW" sz="2400" b="0" i="0" dirty="0">
                <a:effectLst/>
                <a:latin typeface="Calibri (本文)"/>
              </a:rPr>
              <a:t>, 194, 29), supported by private funding from the California Institute of Technology and the Max Planck Institute for Radio Astronomy, and by NASA grants NNX08AW31G, NNX11A043G, and NNX14AQ89G and NSF grants AST-0808050 and AST- 1109911. </a:t>
            </a:r>
            <a:endParaRPr lang="zh-TW" altLang="en-US" sz="2400" dirty="0">
              <a:latin typeface="Calibri (本文)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Special thanks</a:t>
            </a:r>
            <a:r>
              <a:rPr kumimoji="1"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to IAUS 375 for giving this opportunity to present the results : )</a:t>
            </a:r>
            <a:endParaRPr kumimoji="1" lang="en-US" altLang="zh-TW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796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圖片 40">
            <a:extLst>
              <a:ext uri="{FF2B5EF4-FFF2-40B4-BE49-F238E27FC236}">
                <a16:creationId xmlns:a16="http://schemas.microsoft.com/office/drawing/2014/main" id="{E6D2AFB0-A07B-ADDD-EC12-5D0EF0588B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8" r="8538"/>
          <a:stretch/>
        </p:blipFill>
        <p:spPr>
          <a:xfrm>
            <a:off x="40643" y="2679751"/>
            <a:ext cx="5970804" cy="24167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EF96BC0E-B9A1-3E82-E5E8-429C634FCE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28" r="7796"/>
          <a:stretch/>
        </p:blipFill>
        <p:spPr>
          <a:xfrm>
            <a:off x="6017916" y="2681739"/>
            <a:ext cx="6112518" cy="24147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6674E9A9-A890-3431-160B-8A953C2B41E6}"/>
              </a:ext>
            </a:extLst>
          </p:cNvPr>
          <p:cNvSpPr txBox="1"/>
          <p:nvPr/>
        </p:nvSpPr>
        <p:spPr>
          <a:xfrm>
            <a:off x="335904" y="5375517"/>
            <a:ext cx="11520192" cy="1163395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3000" b="1" dirty="0">
                <a:latin typeface="Calibri" panose="020F0502020204030204" pitchFamily="34" charset="0"/>
                <a:cs typeface="Calibri" panose="020F0502020204030204" pitchFamily="34" charset="0"/>
              </a:rPr>
              <a:t>Investigate the dependence between variability amplitudes and timescales with milli-arcsecond core sizes at multiple frequencies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622D7A8-E463-4BE4-A320-4D71D009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5981-8770-46A6-B144-C266C612517C}" type="slidenum">
              <a:rPr lang="zh-TW" altLang="en-US" smtClean="0"/>
              <a:t>1</a:t>
            </a:fld>
            <a:endParaRPr lang="zh-TW" altLang="en-US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07AF6FF2-C209-4EFA-9C92-5FFB558F7AD4}"/>
              </a:ext>
            </a:extLst>
          </p:cNvPr>
          <p:cNvGrpSpPr/>
          <p:nvPr/>
        </p:nvGrpSpPr>
        <p:grpSpPr>
          <a:xfrm>
            <a:off x="298463" y="4739857"/>
            <a:ext cx="5894855" cy="534965"/>
            <a:chOff x="-5966849" y="6096734"/>
            <a:chExt cx="6558974" cy="559348"/>
          </a:xfrm>
        </p:grpSpPr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51151A74-ED10-4550-AB48-031F08D7FA4A}"/>
                </a:ext>
              </a:extLst>
            </p:cNvPr>
            <p:cNvSpPr txBox="1"/>
            <p:nvPr/>
          </p:nvSpPr>
          <p:spPr>
            <a:xfrm>
              <a:off x="-1264746" y="6157284"/>
              <a:ext cx="1856871" cy="498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500" b="1" dirty="0">
                  <a:solidFill>
                    <a:srgbClr val="FF0000"/>
                  </a:solidFill>
                  <a:latin typeface="Bahnschrift Light" panose="020B0502040204020203" pitchFamily="34" charset="0"/>
                </a:rPr>
                <a:t>10 years</a:t>
              </a:r>
              <a:endParaRPr lang="zh-TW" altLang="en-US" sz="2500" b="1" dirty="0">
                <a:solidFill>
                  <a:srgbClr val="FF0000"/>
                </a:solidFill>
                <a:latin typeface="Bahnschrift Light" panose="020B0502040204020203" pitchFamily="34" charset="0"/>
              </a:endParaRPr>
            </a:p>
          </p:txBody>
        </p: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ABBC75B3-8B10-4894-B657-9C802964A227}"/>
                </a:ext>
              </a:extLst>
            </p:cNvPr>
            <p:cNvCxnSpPr>
              <a:cxnSpLocks/>
            </p:cNvCxnSpPr>
            <p:nvPr/>
          </p:nvCxnSpPr>
          <p:spPr>
            <a:xfrm>
              <a:off x="-5966849" y="6096734"/>
              <a:ext cx="635661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A498D8E-A23B-4D3E-8FBD-9F3D46F6B469}"/>
              </a:ext>
            </a:extLst>
          </p:cNvPr>
          <p:cNvGrpSpPr/>
          <p:nvPr/>
        </p:nvGrpSpPr>
        <p:grpSpPr>
          <a:xfrm>
            <a:off x="6367434" y="4739861"/>
            <a:ext cx="5969008" cy="531583"/>
            <a:chOff x="462675" y="4566694"/>
            <a:chExt cx="6679708" cy="555811"/>
          </a:xfrm>
        </p:grpSpPr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B8F14734-4749-492D-A8B9-B459EB6A6532}"/>
                </a:ext>
              </a:extLst>
            </p:cNvPr>
            <p:cNvSpPr txBox="1"/>
            <p:nvPr/>
          </p:nvSpPr>
          <p:spPr>
            <a:xfrm>
              <a:off x="5285513" y="4671979"/>
              <a:ext cx="1856870" cy="450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200" b="1" dirty="0">
                  <a:solidFill>
                    <a:srgbClr val="FF0000"/>
                  </a:solidFill>
                  <a:latin typeface="Bahnschrift Light" panose="020B0502040204020203" pitchFamily="34" charset="0"/>
                </a:rPr>
                <a:t>10 years</a:t>
              </a:r>
              <a:endParaRPr lang="zh-TW" altLang="en-US" sz="2200" b="1" dirty="0">
                <a:solidFill>
                  <a:srgbClr val="FF0000"/>
                </a:solidFill>
                <a:latin typeface="Bahnschrift Light" panose="020B0502040204020203" pitchFamily="34" charset="0"/>
              </a:endParaRPr>
            </a:p>
          </p:txBody>
        </p: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699057C9-11E0-41D0-A7D6-DECAE584B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2675" y="4566694"/>
              <a:ext cx="629684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71A2D61-3FFB-9788-92E7-8C0511E28588}"/>
              </a:ext>
            </a:extLst>
          </p:cNvPr>
          <p:cNvSpPr txBox="1"/>
          <p:nvPr/>
        </p:nvSpPr>
        <p:spPr>
          <a:xfrm>
            <a:off x="216045" y="160343"/>
            <a:ext cx="8691716" cy="2519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35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Introduction – </a:t>
            </a:r>
            <a:r>
              <a:rPr kumimoji="1" lang="en-US" altLang="zh-TW" sz="30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Motivation and Objective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Study on AGN variability requires a lot of telescope time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In previous radio variability study (Lovell et al., 2008)</a:t>
            </a:r>
          </a:p>
          <a:p>
            <a:pPr lvl="1">
              <a:lnSpc>
                <a:spcPct val="120000"/>
              </a:lnSpc>
            </a:pPr>
            <a:r>
              <a:rPr lang="zh-TW" altLang="zh-TW" sz="26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→</a:t>
            </a:r>
            <a:r>
              <a:rPr lang="en-US" altLang="zh-TW" sz="26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F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ew sources for a long time and good sampling</a:t>
            </a:r>
          </a:p>
          <a:p>
            <a:pPr lvl="1">
              <a:lnSpc>
                <a:spcPct val="120000"/>
              </a:lnSpc>
            </a:pPr>
            <a:r>
              <a:rPr lang="en-US" altLang="zh-TW" sz="26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→ L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ots of sources for a short time and poor sampling</a:t>
            </a:r>
          </a:p>
        </p:txBody>
      </p:sp>
    </p:spTree>
    <p:extLst>
      <p:ext uri="{BB962C8B-B14F-4D97-AF65-F5344CB8AC3E}">
        <p14:creationId xmlns:p14="http://schemas.microsoft.com/office/powerpoint/2010/main" val="234499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40E1BB2-5E59-91CC-7138-5EFE803F91B3}"/>
              </a:ext>
            </a:extLst>
          </p:cNvPr>
          <p:cNvSpPr txBox="1"/>
          <p:nvPr/>
        </p:nvSpPr>
        <p:spPr>
          <a:xfrm>
            <a:off x="39172" y="69920"/>
            <a:ext cx="4236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Introduction - </a:t>
            </a:r>
            <a:r>
              <a:rPr kumimoji="1" lang="en-US" altLang="zh-TW" sz="28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Data</a:t>
            </a:r>
            <a:endParaRPr kumimoji="1" lang="zh-TW" altLang="en-US" sz="2800" b="1" dirty="0">
              <a:latin typeface="Britannic Bold" panose="020B09030607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FDA013-9EBD-4071-CF98-8303D9BE9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BBFB-990C-6F47-9271-8424A9F3CDDC}" type="slidenum">
              <a:rPr kumimoji="1" lang="zh-TW" altLang="en-US" smtClean="0"/>
              <a:t>2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5EA0AE7-ED1B-24F0-7DF3-F3F68C77100B}"/>
              </a:ext>
            </a:extLst>
          </p:cNvPr>
          <p:cNvSpPr txBox="1"/>
          <p:nvPr/>
        </p:nvSpPr>
        <p:spPr>
          <a:xfrm>
            <a:off x="39172" y="777806"/>
            <a:ext cx="12152828" cy="5415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zh-TW" sz="2800" b="1" dirty="0">
                <a:latin typeface="Calibri" panose="020F0502020204030204" pitchFamily="34" charset="0"/>
                <a:cs typeface="Calibri" panose="020F0502020204030204" pitchFamily="34" charset="0"/>
              </a:rPr>
              <a:t>15 GHz </a:t>
            </a:r>
            <a:r>
              <a:rPr kumimoji="1" lang="en-US" altLang="zh-TW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OVRO</a:t>
            </a:r>
            <a:r>
              <a:rPr kumimoji="1" lang="en-US" altLang="zh-TW" sz="2800" b="1" dirty="0">
                <a:latin typeface="Calibri" panose="020F0502020204030204" pitchFamily="34" charset="0"/>
                <a:cs typeface="Calibri" panose="020F0502020204030204" pitchFamily="34" charset="0"/>
              </a:rPr>
              <a:t> Blazar Monitoring Program </a:t>
            </a:r>
            <a:r>
              <a:rPr kumimoji="1" lang="en-US" altLang="zh-TW" sz="2400" b="1" dirty="0">
                <a:latin typeface="Calibri" panose="020F0502020204030204" pitchFamily="34" charset="0"/>
                <a:cs typeface="Calibri" panose="020F0502020204030204" pitchFamily="34" charset="0"/>
              </a:rPr>
              <a:t>(Richards et al., 2011&amp;2014)</a:t>
            </a:r>
          </a:p>
          <a:p>
            <a:pPr marL="800100" lvl="1" indent="-342900">
              <a:lnSpc>
                <a:spcPct val="120000"/>
              </a:lnSpc>
              <a:buFont typeface="Symbol" pitchFamily="2" charset="2"/>
              <a:buChar char="Þ"/>
            </a:pPr>
            <a:r>
              <a:rPr kumimoji="1"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 1158/1500 radio-selected blazars were used</a:t>
            </a:r>
          </a:p>
          <a:p>
            <a:pPr lvl="1">
              <a:lnSpc>
                <a:spcPct val="120000"/>
              </a:lnSpc>
            </a:pPr>
            <a:endParaRPr kumimoji="1" lang="en-US" altLang="zh-TW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TW" sz="28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VLBA</a:t>
            </a:r>
            <a:r>
              <a:rPr lang="en-US" altLang="zh-TW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Core Size Measurements </a:t>
            </a:r>
            <a:r>
              <a:rPr lang="en-US" altLang="zh-TW" sz="2400" b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Pushkarev</a:t>
            </a:r>
            <a:r>
              <a:rPr lang="en-US" altLang="zh-TW" sz="2400" b="1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zh-TW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Kovalev</a:t>
            </a:r>
            <a:r>
              <a:rPr lang="en-US" altLang="zh-TW" sz="2400" b="1" dirty="0">
                <a:latin typeface="Calibri" panose="020F0502020204030204" pitchFamily="34" charset="0"/>
                <a:cs typeface="Calibri" panose="020F0502020204030204" pitchFamily="34" charset="0"/>
              </a:rPr>
              <a:t> 2015, </a:t>
            </a:r>
            <a:r>
              <a:rPr lang="en-US" altLang="zh-TW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Koryukova</a:t>
            </a:r>
            <a:r>
              <a:rPr lang="en-US" altLang="zh-TW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 al., 2022)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Multifrequencies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 angular core sizes (1, 2, 5, 8, 15, 24, 43, 86 GHz)</a:t>
            </a:r>
          </a:p>
          <a:p>
            <a:pPr marL="1371600" lvl="2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~9000 sources (1053 sources overlap in 15 GHz)</a:t>
            </a:r>
          </a:p>
          <a:p>
            <a:pPr marL="1371600" lvl="2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Core sizes were obtained from Gaussian fitting</a:t>
            </a:r>
          </a:p>
          <a:p>
            <a:pPr marL="1371600" lvl="2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Median value of core sizes were taken measured in many epochs</a:t>
            </a:r>
          </a:p>
          <a:p>
            <a:pPr lvl="2">
              <a:lnSpc>
                <a:spcPct val="120000"/>
              </a:lnSpc>
            </a:pPr>
            <a:endParaRPr kumimoji="1" lang="en-US" altLang="zh-TW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zh-TW" sz="3000" b="1" dirty="0">
                <a:latin typeface="Calibri" panose="020F0502020204030204" pitchFamily="34" charset="0"/>
                <a:cs typeface="Calibri" panose="020F0502020204030204" pitchFamily="34" charset="0"/>
              </a:rPr>
              <a:t>Redshift</a:t>
            </a:r>
            <a:r>
              <a:rPr kumimoji="1" lang="en-US" altLang="zh-TW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26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Pushkarev</a:t>
            </a:r>
            <a:r>
              <a:rPr lang="en-US" altLang="zh-TW" sz="2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altLang="zh-TW" sz="26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Kovalev</a:t>
            </a:r>
            <a:r>
              <a:rPr lang="en-US" altLang="zh-TW" sz="2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(2015)  &amp; Richards et al. (2014)</a:t>
            </a:r>
            <a:endParaRPr kumimoji="1" lang="zh-TW" alt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22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CC5396D4-9378-4AD2-B6E7-A0A0B53F6498}"/>
                  </a:ext>
                </a:extLst>
              </p:cNvPr>
              <p:cNvSpPr txBox="1"/>
              <p:nvPr/>
            </p:nvSpPr>
            <p:spPr>
              <a:xfrm>
                <a:off x="160956" y="1053102"/>
                <a:ext cx="11693232" cy="4951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zh-TW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Structure function (SF)</a:t>
                </a:r>
              </a:p>
              <a:p>
                <a:pPr marL="800100" lvl="1" indent="-34290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Quantify the variation of each sources</a:t>
                </a:r>
              </a:p>
              <a:p>
                <a:pPr lvl="1">
                  <a:lnSpc>
                    <a:spcPct val="140000"/>
                  </a:lnSpc>
                </a:pPr>
                <a:endParaRPr lang="en-US" altLang="zh-TW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40000"/>
                  </a:lnSpc>
                </a:pPr>
                <a:endParaRPr lang="en-US" altLang="zh-TW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40000"/>
                  </a:lnSpc>
                </a:pPr>
                <a:r>
                  <a:rPr lang="en-US" altLang="zh-TW" sz="2800" b="1" dirty="0"/>
                  <a:t>Structure function fitting</a:t>
                </a:r>
              </a:p>
              <a:p>
                <a:pPr marL="800100" lvl="1" indent="-34290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600" dirty="0"/>
                  <a:t>When observation duration is longer than its characteristic timescale</a:t>
                </a:r>
              </a:p>
              <a:p>
                <a:pPr marL="1257300" lvl="2" indent="-342900">
                  <a:lnSpc>
                    <a:spcPct val="140000"/>
                  </a:lnSpc>
                  <a:buFont typeface="Symbol" pitchFamily="2" charset="2"/>
                  <a:buChar char="Þ"/>
                </a:pPr>
                <a:r>
                  <a:rPr lang="en-US" altLang="zh-TW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600" b="0" i="0" dirty="0" smtClean="0">
                            <a:latin typeface="Cambria Math" panose="02040503050406030204" pitchFamily="18" charset="0"/>
                          </a:rPr>
                          <m:t>obs</m:t>
                        </m:r>
                      </m:sub>
                    </m:sSub>
                    <m:d>
                      <m:dPr>
                        <m:ctrlPr>
                          <a:rPr lang="en-US" altLang="zh-TW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600" i="1" dirty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altLang="zh-TW" sz="2600" dirty="0"/>
                  <a:t> increase with time lag, saturating at two times of modulation index </a:t>
                </a:r>
              </a:p>
              <a:p>
                <a:pPr marL="800100" lvl="1" indent="-34290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dirty="0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600" b="0" i="1" dirty="0" smtClean="0">
                            <a:effectLst/>
                            <a:latin typeface="Cambria Math" panose="02040503050406030204" pitchFamily="18" charset="0"/>
                          </a:rPr>
                          <m:t>noise</m:t>
                        </m:r>
                      </m:sub>
                    </m:sSub>
                  </m:oMath>
                </a14:m>
                <a:r>
                  <a:rPr lang="en-US" altLang="zh-TW" sz="2600" b="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additive noise floor due to systematic</a:t>
                </a:r>
                <a:r>
                  <a:rPr lang="en-US" altLang="zh-TW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sz="2600" b="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and instrumental errors </a:t>
                </a: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CC5396D4-9378-4AD2-B6E7-A0A0B53F6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56" y="1053102"/>
                <a:ext cx="11693232" cy="4951355"/>
              </a:xfrm>
              <a:prstGeom prst="rect">
                <a:avLst/>
              </a:prstGeom>
              <a:blipFill>
                <a:blip r:embed="rId3"/>
                <a:stretch>
                  <a:fillRect l="-1085" r="-1085" b="-5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>
            <a:extLst>
              <a:ext uri="{FF2B5EF4-FFF2-40B4-BE49-F238E27FC236}">
                <a16:creationId xmlns:a16="http://schemas.microsoft.com/office/drawing/2014/main" id="{07308BEB-9E18-242A-D214-912E003F93F8}"/>
              </a:ext>
            </a:extLst>
          </p:cNvPr>
          <p:cNvSpPr txBox="1"/>
          <p:nvPr/>
        </p:nvSpPr>
        <p:spPr>
          <a:xfrm>
            <a:off x="160956" y="345217"/>
            <a:ext cx="2032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Analysis</a:t>
            </a:r>
            <a:endParaRPr kumimoji="1" lang="zh-TW" altLang="en-US" sz="4000" b="1" dirty="0">
              <a:latin typeface="Britannic Bold" panose="020B09030607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投影片編號版面配置區 28">
            <a:extLst>
              <a:ext uri="{FF2B5EF4-FFF2-40B4-BE49-F238E27FC236}">
                <a16:creationId xmlns:a16="http://schemas.microsoft.com/office/drawing/2014/main" id="{6B7C5DD4-64EA-BC85-CF28-68A370AC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BBFB-990C-6F47-9271-8424A9F3CDDC}" type="slidenum">
              <a:rPr kumimoji="1" lang="zh-TW" altLang="en-US" smtClean="0"/>
              <a:t>3</a:t>
            </a:fld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BAEB76F-F734-E133-0081-3CD04AAB81FA}"/>
                  </a:ext>
                </a:extLst>
              </p:cNvPr>
              <p:cNvSpPr txBox="1"/>
              <p:nvPr/>
            </p:nvSpPr>
            <p:spPr>
              <a:xfrm>
                <a:off x="5500677" y="3422596"/>
                <a:ext cx="5434313" cy="800027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zh-TW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l-GR" altLang="zh-TW" sz="2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num>
                            <m:den>
                              <m:r>
                                <a:rPr lang="el-GR" altLang="zh-TW" sz="2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l-GR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l-GR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TW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latin typeface="Cambria Math" panose="02040503050406030204" pitchFamily="18" charset="0"/>
                                    </a:rPr>
                                    <m:t>char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noise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BAEB76F-F734-E133-0081-3CD04AAB8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677" y="3422596"/>
                <a:ext cx="5434313" cy="8000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FB913DF-7816-D022-DBF8-4B1B438405F6}"/>
                  </a:ext>
                </a:extLst>
              </p:cNvPr>
              <p:cNvSpPr txBox="1"/>
              <p:nvPr/>
            </p:nvSpPr>
            <p:spPr>
              <a:xfrm>
                <a:off x="5500677" y="610415"/>
                <a:ext cx="5642062" cy="1030347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dirty="0" smtClean="0">
                              <a:latin typeface="Cambria Math" panose="02040503050406030204" pitchFamily="18" charset="0"/>
                            </a:rPr>
                            <m:t>obs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altLang="zh-TW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 dirty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altLang="zh-TW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 dirty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 dirty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TW" altLang="en-US" sz="2400" i="1" dirty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FB913DF-7816-D022-DBF8-4B1B43840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677" y="610415"/>
                <a:ext cx="5642062" cy="1030347"/>
              </a:xfrm>
              <a:prstGeom prst="rect">
                <a:avLst/>
              </a:prstGeom>
              <a:blipFill>
                <a:blip r:embed="rId5"/>
                <a:stretch>
                  <a:fillRect t="-117442" b="-158140"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41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360BDAB3-51B7-3CF8-6985-E8D39631FF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7" t="7316" r="8950"/>
          <a:stretch/>
        </p:blipFill>
        <p:spPr>
          <a:xfrm>
            <a:off x="1835530" y="3468258"/>
            <a:ext cx="8947011" cy="338974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7308BEB-9E18-242A-D214-912E003F93F8}"/>
                  </a:ext>
                </a:extLst>
              </p:cNvPr>
              <p:cNvSpPr txBox="1"/>
              <p:nvPr/>
            </p:nvSpPr>
            <p:spPr>
              <a:xfrm>
                <a:off x="0" y="173043"/>
                <a:ext cx="12197909" cy="3224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4000" b="1" dirty="0">
                    <a:solidFill>
                      <a:schemeClr val="tx1"/>
                    </a:solidFill>
                    <a:latin typeface="Britannic Bold" panose="020B0903060703020204" pitchFamily="34" charset="0"/>
                    <a:cs typeface="Times New Roman" panose="02020603050405020304" pitchFamily="18" charset="0"/>
                  </a:rPr>
                  <a:t>Analysis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Variation amplitude at 1000 days (</a:t>
                </a:r>
                <a14:m>
                  <m:oMath xmlns:m="http://schemas.openxmlformats.org/officeDocument/2006/math">
                    <m:r>
                      <a:rPr lang="en-US" altLang="zh-TW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𝑫</m:t>
                    </m:r>
                    <m:r>
                      <a:rPr lang="en-US" altLang="zh-TW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TW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Calibri" panose="020F0502020204030204" pitchFamily="34" charset="0"/>
                      </a:rPr>
                      <m:t>𝟏𝟎𝟎𝟎</m:t>
                    </m:r>
                    <m:r>
                      <a:rPr lang="en-US" altLang="zh-TW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TW" sz="28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Calibri" panose="020F0502020204030204" pitchFamily="34" charset="0"/>
                      </a:rPr>
                      <m:t>𝐝</m:t>
                    </m:r>
                    <m:r>
                      <a:rPr lang="en-US" altLang="zh-TW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 &amp;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characteristic timescale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b>
                        <m:r>
                          <a:rPr lang="en-US" altLang="zh-TW" sz="28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𝐜𝐡𝐚𝐫</m:t>
                        </m:r>
                      </m:sub>
                    </m:sSub>
                  </m:oMath>
                </a14:m>
                <a:r>
                  <a:rPr lang="en-US" altLang="zh-TW" sz="2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altLang="zh-TW" sz="2800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600" dirty="0">
                    <a:solidFill>
                      <a:schemeClr val="tx1"/>
                    </a:solidFill>
                  </a:rPr>
                  <a:t>Equivalent equation as SF model fit equation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char</m:t>
                        </m:r>
                      </m:sub>
                    </m:sSub>
                    <m:r>
                      <a:rPr lang="en-US" altLang="zh-TW" sz="2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TW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obs</m:t>
                        </m:r>
                      </m:sub>
                    </m:sSub>
                  </m:oMath>
                </a14:m>
                <a:r>
                  <a:rPr lang="en-US" altLang="zh-TW" sz="2600" dirty="0">
                    <a:solidFill>
                      <a:schemeClr val="tx1"/>
                    </a:solidFill>
                  </a:rPr>
                  <a:t> (SF is not saturate)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TW" sz="2600" dirty="0">
                    <a:solidFill>
                      <a:schemeClr val="tx1"/>
                    </a:solidFill>
                  </a:rPr>
                  <a:t>	=&gt; lower limit of the characteristic timescale</a:t>
                </a: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7308BEB-9E18-242A-D214-912E003F9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3043"/>
                <a:ext cx="12197909" cy="3224216"/>
              </a:xfrm>
              <a:prstGeom prst="rect">
                <a:avLst/>
              </a:prstGeom>
              <a:blipFill>
                <a:blip r:embed="rId4"/>
                <a:stretch>
                  <a:fillRect l="-1769" t="-3529" b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E995A799-A1B9-2064-D08E-6630FCD66A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71" t="-979" r="8802" b="979"/>
          <a:stretch/>
        </p:blipFill>
        <p:spPr>
          <a:xfrm>
            <a:off x="7131381" y="1491263"/>
            <a:ext cx="4936177" cy="201863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9" name="投影片編號版面配置區 28">
            <a:extLst>
              <a:ext uri="{FF2B5EF4-FFF2-40B4-BE49-F238E27FC236}">
                <a16:creationId xmlns:a16="http://schemas.microsoft.com/office/drawing/2014/main" id="{6B7C5DD4-64EA-BC85-CF28-68A370AC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BBFB-990C-6F47-9271-8424A9F3CDDC}" type="slidenum">
              <a:rPr kumimoji="1" lang="zh-TW" altLang="en-US" smtClean="0"/>
              <a:t>4</a:t>
            </a:fld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6A0DE2A-DA4B-7361-B2FB-EE3E3B26BAAD}"/>
              </a:ext>
            </a:extLst>
          </p:cNvPr>
          <p:cNvSpPr txBox="1"/>
          <p:nvPr/>
        </p:nvSpPr>
        <p:spPr>
          <a:xfrm>
            <a:off x="1409459" y="3397259"/>
            <a:ext cx="2823209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Bahnschrift Light" panose="020B0502040204020203" pitchFamily="34" charset="0"/>
              </a:rPr>
              <a:t>SF and SF fitting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2A11649-028F-DBA3-6927-4636A88FEFEB}"/>
              </a:ext>
            </a:extLst>
          </p:cNvPr>
          <p:cNvSpPr txBox="1"/>
          <p:nvPr/>
        </p:nvSpPr>
        <p:spPr>
          <a:xfrm>
            <a:off x="6766568" y="1376007"/>
            <a:ext cx="2062352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Bahnschrift Light" panose="020B0502040204020203" pitchFamily="34" charset="0"/>
              </a:rPr>
              <a:t>Light curve </a:t>
            </a:r>
            <a:endParaRPr lang="zh-TW" altLang="en-US" sz="2800" b="1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8968AB2E-CA38-8FEE-D9DC-E78753C1F1DC}"/>
              </a:ext>
            </a:extLst>
          </p:cNvPr>
          <p:cNvCxnSpPr>
            <a:cxnSpLocks/>
          </p:cNvCxnSpPr>
          <p:nvPr/>
        </p:nvCxnSpPr>
        <p:spPr>
          <a:xfrm flipH="1">
            <a:off x="2405270" y="5085219"/>
            <a:ext cx="2763078" cy="47551"/>
          </a:xfrm>
          <a:prstGeom prst="straightConnector1">
            <a:avLst/>
          </a:prstGeom>
          <a:ln w="5715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BEDBABA7-1C1A-E362-720E-32E09CE1FDD9}"/>
                  </a:ext>
                </a:extLst>
              </p:cNvPr>
              <p:cNvSpPr txBox="1"/>
              <p:nvPr/>
            </p:nvSpPr>
            <p:spPr>
              <a:xfrm>
                <a:off x="5458086" y="5346829"/>
                <a:ext cx="2036895" cy="52322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accent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𝑫</m:t>
                      </m:r>
                      <m:r>
                        <a:rPr lang="en-US" altLang="zh-TW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TW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m:t>𝟏𝟎𝟎𝟎</m:t>
                      </m:r>
                      <m:r>
                        <a:rPr lang="en-US" altLang="zh-TW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TW" sz="2800" b="1" i="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m:t>𝐝</m:t>
                      </m:r>
                      <m:r>
                        <a:rPr lang="en-US" altLang="zh-TW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</m:t>
                      </m:r>
                    </m:oMath>
                  </m:oMathPara>
                </a14:m>
                <a:endParaRPr lang="zh-TW" alt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BEDBABA7-1C1A-E362-720E-32E09CE1F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086" y="5346829"/>
                <a:ext cx="2036895" cy="523220"/>
              </a:xfrm>
              <a:prstGeom prst="rect">
                <a:avLst/>
              </a:prstGeom>
              <a:blipFill>
                <a:blip r:embed="rId6"/>
                <a:stretch>
                  <a:fillRect r="-1205" b="-13043"/>
                </a:stretch>
              </a:blipFill>
              <a:ln w="571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群組 12">
            <a:extLst>
              <a:ext uri="{FF2B5EF4-FFF2-40B4-BE49-F238E27FC236}">
                <a16:creationId xmlns:a16="http://schemas.microsoft.com/office/drawing/2014/main" id="{86E5D724-358B-5323-A605-161C3C6C0F65}"/>
              </a:ext>
            </a:extLst>
          </p:cNvPr>
          <p:cNvGrpSpPr/>
          <p:nvPr/>
        </p:nvGrpSpPr>
        <p:grpSpPr>
          <a:xfrm>
            <a:off x="2542057" y="5608439"/>
            <a:ext cx="1172107" cy="711423"/>
            <a:chOff x="7240713" y="6201876"/>
            <a:chExt cx="1172107" cy="711423"/>
          </a:xfrm>
        </p:grpSpPr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99C67DA4-FA10-7D68-9E1A-D38564C413F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713" y="6201876"/>
              <a:ext cx="0" cy="711423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67DEAFDD-E3B2-D6E5-5EE2-A3908FAFB7D4}"/>
                    </a:ext>
                  </a:extLst>
                </p:cNvPr>
                <p:cNvSpPr txBox="1"/>
                <p:nvPr/>
              </p:nvSpPr>
              <p:spPr>
                <a:xfrm>
                  <a:off x="7417497" y="6249427"/>
                  <a:ext cx="995323" cy="5232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accent2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b="1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TW" sz="2800" b="1" i="0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𝐜𝐡𝐚𝐫</m:t>
                            </m:r>
                          </m:sub>
                        </m:sSub>
                      </m:oMath>
                    </m:oMathPara>
                  </a14:m>
                  <a:endParaRPr lang="zh-TW" altLang="en-US" sz="32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67DEAFDD-E3B2-D6E5-5EE2-A3908FAFB7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7497" y="6249427"/>
                  <a:ext cx="99532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5715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D2CCAA3-8135-FF68-7BD3-640FA9F09E47}"/>
                  </a:ext>
                </a:extLst>
              </p:cNvPr>
              <p:cNvSpPr txBox="1"/>
              <p:nvPr/>
            </p:nvSpPr>
            <p:spPr>
              <a:xfrm>
                <a:off x="5761556" y="52181"/>
                <a:ext cx="6306002" cy="856132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dirty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dirty="0" smtClean="0"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a:rPr lang="zh-TW" altLang="en-US" sz="24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sz="2400" b="0" i="0" dirty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altLang="zh-TW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b="0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400" b="0" i="0" dirty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/1000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altLang="zh-TW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b="0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400" b="0" i="0" dirty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zh-TW" altLang="en-US" sz="24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dirty="0" smtClean="0">
                              <a:latin typeface="Cambria Math" panose="02040503050406030204" pitchFamily="18" charset="0"/>
                            </a:rPr>
                            <m:t>noise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D2CCAA3-8135-FF68-7BD3-640FA9F09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556" y="52181"/>
                <a:ext cx="6306002" cy="856132"/>
              </a:xfrm>
              <a:prstGeom prst="rect">
                <a:avLst/>
              </a:prstGeom>
              <a:blipFill>
                <a:blip r:embed="rId8"/>
                <a:stretch>
                  <a:fillRect b="-6944"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40582BC-8B0E-511D-163A-03E1F35C925E}"/>
              </a:ext>
            </a:extLst>
          </p:cNvPr>
          <p:cNvCxnSpPr/>
          <p:nvPr/>
        </p:nvCxnSpPr>
        <p:spPr>
          <a:xfrm>
            <a:off x="5244947" y="5085219"/>
            <a:ext cx="0" cy="1234643"/>
          </a:xfrm>
          <a:prstGeom prst="line">
            <a:avLst/>
          </a:prstGeom>
          <a:ln w="571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6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73A430E0-9FF8-80D9-75AA-3CA736E55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02" r="64744"/>
          <a:stretch/>
        </p:blipFill>
        <p:spPr>
          <a:xfrm>
            <a:off x="0" y="1397866"/>
            <a:ext cx="3118342" cy="546013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FC03728-A621-D844-9A04-B97D1035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BBFB-990C-6F47-9271-8424A9F3CDDC}" type="slidenum">
              <a:rPr kumimoji="1" lang="zh-TW" altLang="en-US" smtClean="0"/>
              <a:t>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6757E7-B132-98B5-9D3F-09B4D96DB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31" t="7384" r="32574"/>
          <a:stretch/>
        </p:blipFill>
        <p:spPr>
          <a:xfrm>
            <a:off x="4436795" y="1389533"/>
            <a:ext cx="2847623" cy="54611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C540063-F35D-2216-EC9F-FE8BC1C38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68" t="7384" r="634"/>
          <a:stretch/>
        </p:blipFill>
        <p:spPr>
          <a:xfrm>
            <a:off x="8506177" y="1396840"/>
            <a:ext cx="2847623" cy="5461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C933BB6-76F4-7A6D-975D-E08B556B239A}"/>
                  </a:ext>
                </a:extLst>
              </p:cNvPr>
              <p:cNvSpPr txBox="1"/>
              <p:nvPr/>
            </p:nvSpPr>
            <p:spPr>
              <a:xfrm>
                <a:off x="2431480" y="2073030"/>
                <a:ext cx="2334229" cy="83516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=−0.1451</m:t>
                      </m:r>
                    </m:oMath>
                  </m:oMathPara>
                </a14:m>
                <a:endParaRPr lang="zh-TW" altLang="en-US" sz="2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=1.82×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C933BB6-76F4-7A6D-975D-E08B556B2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480" y="2073030"/>
                <a:ext cx="2334229" cy="835165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B27E502-718E-86EE-4AA4-B8860BB66E6F}"/>
                  </a:ext>
                </a:extLst>
              </p:cNvPr>
              <p:cNvSpPr txBox="1"/>
              <p:nvPr/>
            </p:nvSpPr>
            <p:spPr>
              <a:xfrm>
                <a:off x="6500862" y="2073030"/>
                <a:ext cx="2334229" cy="83099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=−0.1353</m:t>
                      </m:r>
                    </m:oMath>
                  </m:oMathPara>
                </a14:m>
                <a:endParaRPr lang="zh-TW" altLang="en-US" sz="2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3.50</m:t>
                      </m:r>
                      <m:r>
                        <a:rPr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B27E502-718E-86EE-4AA4-B8860BB66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862" y="2073030"/>
                <a:ext cx="2334229" cy="830997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06142D9-1477-0CEF-4422-D7E22D404376}"/>
                  </a:ext>
                </a:extLst>
              </p:cNvPr>
              <p:cNvSpPr txBox="1"/>
              <p:nvPr/>
            </p:nvSpPr>
            <p:spPr>
              <a:xfrm>
                <a:off x="9637286" y="2073030"/>
                <a:ext cx="2531399" cy="83099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=−0.3581</m:t>
                      </m:r>
                    </m:oMath>
                  </m:oMathPara>
                </a14:m>
                <a:endParaRPr lang="zh-TW" altLang="en-US" sz="2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=3.28×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p>
                      </m:sSup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06142D9-1477-0CEF-4422-D7E22D404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286" y="2073030"/>
                <a:ext cx="2531399" cy="830997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5403A76-6E95-42E3-AB46-E6A9C9E652E9}"/>
                  </a:ext>
                </a:extLst>
              </p:cNvPr>
              <p:cNvSpPr txBox="1"/>
              <p:nvPr/>
            </p:nvSpPr>
            <p:spPr>
              <a:xfrm>
                <a:off x="2288516" y="4637470"/>
                <a:ext cx="2464072" cy="83099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=−0.5204</m:t>
                      </m:r>
                    </m:oMath>
                  </m:oMathPara>
                </a14:m>
                <a:endParaRPr lang="zh-TW" altLang="en-US" sz="2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=1.74×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</m:sup>
                      </m:sSup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5403A76-6E95-42E3-AB46-E6A9C9E65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16" y="4637470"/>
                <a:ext cx="2464072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F8F05FE-DAE1-3F60-093D-F90A52C39382}"/>
                  </a:ext>
                </a:extLst>
              </p:cNvPr>
              <p:cNvSpPr txBox="1"/>
              <p:nvPr/>
            </p:nvSpPr>
            <p:spPr>
              <a:xfrm>
                <a:off x="6570067" y="4626635"/>
                <a:ext cx="2266903" cy="83099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=−0.4323</m:t>
                      </m:r>
                    </m:oMath>
                  </m:oMathPara>
                </a14:m>
                <a:endParaRPr lang="zh-TW" altLang="en-US" sz="2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=1.74×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F8F05FE-DAE1-3F60-093D-F90A52C39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067" y="4626635"/>
                <a:ext cx="2266903" cy="830997"/>
              </a:xfrm>
              <a:prstGeom prst="rect">
                <a:avLst/>
              </a:prstGeom>
              <a:blipFill>
                <a:blip r:embed="rId8"/>
                <a:stretch>
                  <a:fillRect b="-142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2CBA75A-C9ED-EB7A-2E93-BF486E421FC1}"/>
                  </a:ext>
                </a:extLst>
              </p:cNvPr>
              <p:cNvSpPr txBox="1"/>
              <p:nvPr/>
            </p:nvSpPr>
            <p:spPr>
              <a:xfrm>
                <a:off x="9834456" y="4629135"/>
                <a:ext cx="2334229" cy="83099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=−0.2335</m:t>
                      </m:r>
                    </m:oMath>
                  </m:oMathPara>
                </a14:m>
                <a:endParaRPr lang="zh-TW" altLang="en-US" sz="2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=3.20×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2CBA75A-C9ED-EB7A-2E93-BF486E421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456" y="4629135"/>
                <a:ext cx="2334229" cy="830997"/>
              </a:xfrm>
              <a:prstGeom prst="rect">
                <a:avLst/>
              </a:prstGeom>
              <a:blipFill>
                <a:blip r:embed="rId9"/>
                <a:stretch>
                  <a:fillRect b="-142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FE43936-0E4E-304D-B7DB-BE31A6F73E4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0799180" cy="1326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113" lvl="2">
                  <a:lnSpc>
                    <a:spcPct val="120000"/>
                  </a:lnSpc>
                </a:pPr>
                <a:r>
                  <a:rPr lang="en-US" altLang="zh-TW" sz="3500" b="1" dirty="0">
                    <a:solidFill>
                      <a:schemeClr val="tx1"/>
                    </a:solidFill>
                    <a:latin typeface="Britannic Bold" panose="020B0903060703020204" pitchFamily="34" charset="0"/>
                    <a:cs typeface="Times New Roman" panose="02020603050405020304" pitchFamily="18" charset="0"/>
                  </a:rPr>
                  <a:t>Dependence of Variability Amplitudes (</a:t>
                </a:r>
                <a14:m>
                  <m:oMath xmlns:m="http://schemas.openxmlformats.org/officeDocument/2006/math">
                    <m:r>
                      <a:rPr lang="en-US" altLang="zh-TW" sz="3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TW" sz="3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3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𝟏𝟎𝟎𝟎</m:t>
                    </m:r>
                    <m:r>
                      <a:rPr lang="en-US" altLang="zh-TW" sz="3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35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𝐝</m:t>
                    </m:r>
                    <m:r>
                      <a:rPr lang="en-US" altLang="zh-TW" sz="3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3500" b="1" dirty="0">
                    <a:solidFill>
                      <a:schemeClr val="tx1"/>
                    </a:solidFill>
                    <a:latin typeface="Britannic Bold" panose="020B0903060703020204" pitchFamily="34" charset="0"/>
                    <a:cs typeface="Times New Roman" panose="02020603050405020304" pitchFamily="18" charset="0"/>
                  </a:rPr>
                  <a:t>) </a:t>
                </a:r>
              </a:p>
              <a:p>
                <a:pPr marL="11113" lvl="2">
                  <a:lnSpc>
                    <a:spcPct val="120000"/>
                  </a:lnSpc>
                </a:pPr>
                <a:r>
                  <a:rPr lang="en-US" altLang="zh-TW" sz="3500" b="1" dirty="0">
                    <a:solidFill>
                      <a:schemeClr val="tx1"/>
                    </a:solidFill>
                    <a:latin typeface="Britannic Bold" panose="020B0903060703020204" pitchFamily="34" charset="0"/>
                    <a:cs typeface="Times New Roman" panose="02020603050405020304" pitchFamily="18" charset="0"/>
                  </a:rPr>
                  <a:t>on Angular Core Sizes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FE43936-0E4E-304D-B7DB-BE31A6F73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0799180" cy="1326389"/>
              </a:xfrm>
              <a:prstGeom prst="rect">
                <a:avLst/>
              </a:prstGeom>
              <a:blipFill>
                <a:blip r:embed="rId10"/>
                <a:stretch>
                  <a:fillRect l="-1528" t="-3810" b="-152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44F837D-399D-0E80-A114-77893BDCBCB6}"/>
                  </a:ext>
                </a:extLst>
              </p:cNvPr>
              <p:cNvSpPr txBox="1"/>
              <p:nvPr/>
            </p:nvSpPr>
            <p:spPr>
              <a:xfrm>
                <a:off x="9579425" y="2064695"/>
                <a:ext cx="2612575" cy="83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𝟑𝟓𝟖𝟏</m:t>
                      </m:r>
                    </m:oMath>
                  </m:oMathPara>
                </a14:m>
                <a:endParaRPr lang="zh-TW" altLang="en-US" sz="24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𝟑𝟑</m:t>
                          </m:r>
                        </m:sup>
                      </m:sSup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TW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44F837D-399D-0E80-A114-77893BDCB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425" y="2064695"/>
                <a:ext cx="2612575" cy="839332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9F7B37E-70A1-8916-E656-4562DB498F29}"/>
                  </a:ext>
                </a:extLst>
              </p:cNvPr>
              <p:cNvSpPr txBox="1"/>
              <p:nvPr/>
            </p:nvSpPr>
            <p:spPr>
              <a:xfrm>
                <a:off x="2200630" y="4629135"/>
                <a:ext cx="2545249" cy="83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𝟓𝟐𝟎𝟒</m:t>
                      </m:r>
                    </m:oMath>
                  </m:oMathPara>
                </a14:m>
                <a:endParaRPr lang="zh-TW" altLang="en-US" sz="24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𝟕𝟒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𝟐𝟕</m:t>
                          </m:r>
                        </m:sup>
                      </m:sSup>
                    </m:oMath>
                  </m:oMathPara>
                </a14:m>
                <a:endParaRPr kumimoji="1" lang="zh-TW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9F7B37E-70A1-8916-E656-4562DB498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630" y="4629135"/>
                <a:ext cx="2545249" cy="839332"/>
              </a:xfrm>
              <a:prstGeom prst="rect">
                <a:avLst/>
              </a:prstGeom>
              <a:blipFill>
                <a:blip r:embed="rId12"/>
                <a:stretch>
                  <a:fillRect b="-1408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0464B89-3DF5-7986-F6C7-C91C914F23E1}"/>
                  </a:ext>
                </a:extLst>
              </p:cNvPr>
              <p:cNvSpPr txBox="1"/>
              <p:nvPr/>
            </p:nvSpPr>
            <p:spPr>
              <a:xfrm>
                <a:off x="6424495" y="4617918"/>
                <a:ext cx="2410596" cy="83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𝟒𝟑𝟐𝟑</m:t>
                      </m:r>
                    </m:oMath>
                  </m:oMathPara>
                </a14:m>
                <a:endParaRPr lang="zh-TW" altLang="en-US" sz="24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𝟕𝟒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m:oMathPara>
                </a14:m>
                <a:endParaRPr kumimoji="1" lang="zh-TW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0464B89-3DF5-7986-F6C7-C91C914F2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495" y="4617918"/>
                <a:ext cx="2410596" cy="839332"/>
              </a:xfrm>
              <a:prstGeom prst="rect">
                <a:avLst/>
              </a:prstGeom>
              <a:blipFill>
                <a:blip r:embed="rId13"/>
                <a:stretch>
                  <a:fillRect b="-1429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776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4" grpId="0" animBg="1"/>
      <p:bldP spid="7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88387245-4545-E150-C453-0FE6CFE8E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46" t="7238"/>
          <a:stretch/>
        </p:blipFill>
        <p:spPr>
          <a:xfrm>
            <a:off x="8290963" y="1388013"/>
            <a:ext cx="3056380" cy="546998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4A58CCF-3893-7C91-83EE-472D918C8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72" t="7238" r="32295"/>
          <a:stretch/>
        </p:blipFill>
        <p:spPr>
          <a:xfrm>
            <a:off x="4209558" y="1388014"/>
            <a:ext cx="2992582" cy="546998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E4C8DFA-EB07-7099-982E-443546068B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42" r="64718"/>
          <a:stretch/>
        </p:blipFill>
        <p:spPr>
          <a:xfrm>
            <a:off x="0" y="1388250"/>
            <a:ext cx="3120736" cy="546975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FC03728-A621-D844-9A04-B97D1035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BBFB-990C-6F47-9271-8424A9F3CDDC}" type="slidenum">
              <a:rPr kumimoji="1" lang="zh-TW" altLang="en-US" smtClean="0"/>
              <a:t>6</a:t>
            </a:fld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C933BB6-76F4-7A6D-975D-E08B556B239A}"/>
                  </a:ext>
                </a:extLst>
              </p:cNvPr>
              <p:cNvSpPr txBox="1"/>
              <p:nvPr/>
            </p:nvSpPr>
            <p:spPr>
              <a:xfrm>
                <a:off x="2221101" y="2073029"/>
                <a:ext cx="2334229" cy="83099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#=865</m:t>
                      </m:r>
                    </m:oMath>
                  </m:oMathPara>
                </a14:m>
                <a:endParaRPr lang="en-US" altLang="zh-TW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=1.83×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C933BB6-76F4-7A6D-975D-E08B556B2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1" y="2073029"/>
                <a:ext cx="2334229" cy="830997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B27E502-718E-86EE-4AA4-B8860BB66E6F}"/>
                  </a:ext>
                </a:extLst>
              </p:cNvPr>
              <p:cNvSpPr txBox="1"/>
              <p:nvPr/>
            </p:nvSpPr>
            <p:spPr>
              <a:xfrm>
                <a:off x="6342548" y="2068862"/>
                <a:ext cx="2334229" cy="83099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#=464</m:t>
                      </m:r>
                    </m:oMath>
                  </m:oMathPara>
                </a14:m>
                <a:endParaRPr lang="zh-TW" altLang="en-US" sz="2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=1.30</m:t>
                      </m:r>
                      <m:r>
                        <a:rPr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B27E502-718E-86EE-4AA4-B8860BB66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548" y="2068862"/>
                <a:ext cx="2334229" cy="830997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06142D9-1477-0CEF-4422-D7E22D404376}"/>
                  </a:ext>
                </a:extLst>
              </p:cNvPr>
              <p:cNvSpPr txBox="1"/>
              <p:nvPr/>
            </p:nvSpPr>
            <p:spPr>
              <a:xfrm>
                <a:off x="9637287" y="2073030"/>
                <a:ext cx="2531398" cy="83099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#=967</m:t>
                      </m:r>
                    </m:oMath>
                  </m:oMathPara>
                </a14:m>
                <a:endParaRPr lang="zh-TW" altLang="en-US" sz="2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=7.77×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06142D9-1477-0CEF-4422-D7E22D404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287" y="2073030"/>
                <a:ext cx="2531398" cy="830997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5403A76-6E95-42E3-AB46-E6A9C9E652E9}"/>
                  </a:ext>
                </a:extLst>
              </p:cNvPr>
              <p:cNvSpPr txBox="1"/>
              <p:nvPr/>
            </p:nvSpPr>
            <p:spPr>
              <a:xfrm>
                <a:off x="2091258" y="4620800"/>
                <a:ext cx="2464072" cy="83516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#=361</m:t>
                      </m:r>
                    </m:oMath>
                  </m:oMathPara>
                </a14:m>
                <a:endParaRPr lang="en-US" altLang="zh-TW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=2.58×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p>
                      </m:sSup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5403A76-6E95-42E3-AB46-E6A9C9E65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258" y="4620800"/>
                <a:ext cx="2464072" cy="835165"/>
              </a:xfrm>
              <a:prstGeom prst="rect">
                <a:avLst/>
              </a:prstGeom>
              <a:blipFill>
                <a:blip r:embed="rId9"/>
                <a:stretch>
                  <a:fillRect b="-142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F8F05FE-DAE1-3F60-093D-F90A52C39382}"/>
                  </a:ext>
                </a:extLst>
              </p:cNvPr>
              <p:cNvSpPr txBox="1"/>
              <p:nvPr/>
            </p:nvSpPr>
            <p:spPr>
              <a:xfrm>
                <a:off x="6409874" y="4629135"/>
                <a:ext cx="2266903" cy="83099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#=202</m:t>
                      </m:r>
                    </m:oMath>
                  </m:oMathPara>
                </a14:m>
                <a:endParaRPr kumimoji="1" lang="en-US" altLang="zh-TW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=1.58×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F8F05FE-DAE1-3F60-093D-F90A52C39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874" y="4629135"/>
                <a:ext cx="2266903" cy="830997"/>
              </a:xfrm>
              <a:prstGeom prst="rect">
                <a:avLst/>
              </a:prstGeom>
              <a:blipFill>
                <a:blip r:embed="rId10"/>
                <a:stretch>
                  <a:fillRect b="-142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2CBA75A-C9ED-EB7A-2E93-BF486E421FC1}"/>
                  </a:ext>
                </a:extLst>
              </p:cNvPr>
              <p:cNvSpPr txBox="1"/>
              <p:nvPr/>
            </p:nvSpPr>
            <p:spPr>
              <a:xfrm>
                <a:off x="9834456" y="4629135"/>
                <a:ext cx="2334229" cy="83099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#=158</m:t>
                      </m:r>
                    </m:oMath>
                  </m:oMathPara>
                </a14:m>
                <a:endParaRPr kumimoji="1" lang="en-US" altLang="zh-TW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=5.78×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2CBA75A-C9ED-EB7A-2E93-BF486E421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456" y="4629135"/>
                <a:ext cx="2334229" cy="830997"/>
              </a:xfrm>
              <a:prstGeom prst="rect">
                <a:avLst/>
              </a:prstGeom>
              <a:blipFill>
                <a:blip r:embed="rId11"/>
                <a:stretch>
                  <a:fillRect b="-142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FE43936-0E4E-304D-B7DB-BE31A6F73E4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0671858" cy="1326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113" lvl="2">
                  <a:lnSpc>
                    <a:spcPct val="120000"/>
                  </a:lnSpc>
                </a:pPr>
                <a:r>
                  <a:rPr lang="en-US" altLang="zh-TW" sz="3500" b="1" dirty="0">
                    <a:solidFill>
                      <a:schemeClr val="tx1"/>
                    </a:solidFill>
                    <a:latin typeface="Britannic Bold" panose="020B0903060703020204" pitchFamily="34" charset="0"/>
                    <a:cs typeface="Times New Roman" panose="02020603050405020304" pitchFamily="18" charset="0"/>
                  </a:rPr>
                  <a:t>Dependence of Variability Amplitudes (</a:t>
                </a:r>
                <a14:m>
                  <m:oMath xmlns:m="http://schemas.openxmlformats.org/officeDocument/2006/math">
                    <m:r>
                      <a:rPr lang="en-US" altLang="zh-TW" sz="3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TW" sz="3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3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𝟏𝟎𝟎𝟎</m:t>
                    </m:r>
                    <m:r>
                      <a:rPr lang="en-US" altLang="zh-TW" sz="3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35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𝐝</m:t>
                    </m:r>
                    <m:r>
                      <a:rPr lang="en-US" altLang="zh-TW" sz="3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3500" b="1" dirty="0">
                    <a:solidFill>
                      <a:schemeClr val="tx1"/>
                    </a:solidFill>
                    <a:latin typeface="Britannic Bold" panose="020B0903060703020204" pitchFamily="34" charset="0"/>
                    <a:cs typeface="Times New Roman" panose="02020603050405020304" pitchFamily="18" charset="0"/>
                  </a:rPr>
                  <a:t>)  </a:t>
                </a:r>
              </a:p>
              <a:p>
                <a:pPr marL="11113" lvl="2">
                  <a:lnSpc>
                    <a:spcPct val="120000"/>
                  </a:lnSpc>
                </a:pPr>
                <a:r>
                  <a:rPr lang="en-US" altLang="zh-TW" sz="3500" b="1" dirty="0">
                    <a:solidFill>
                      <a:schemeClr val="tx1"/>
                    </a:solidFill>
                    <a:latin typeface="Britannic Bold" panose="020B0903060703020204" pitchFamily="34" charset="0"/>
                    <a:cs typeface="Times New Roman" panose="02020603050405020304" pitchFamily="18" charset="0"/>
                  </a:rPr>
                  <a:t>on </a:t>
                </a:r>
                <a:r>
                  <a:rPr lang="en-US" altLang="zh-TW" sz="3500" b="1" dirty="0">
                    <a:latin typeface="Britannic Bold" panose="020B0903060703020204" pitchFamily="34" charset="0"/>
                    <a:cs typeface="Times New Roman" panose="02020603050405020304" pitchFamily="18" charset="0"/>
                  </a:rPr>
                  <a:t>Angular </a:t>
                </a:r>
                <a:r>
                  <a:rPr lang="en-US" altLang="zh-TW" sz="3500" b="1" dirty="0">
                    <a:solidFill>
                      <a:schemeClr val="tx1"/>
                    </a:solidFill>
                    <a:latin typeface="Britannic Bold" panose="020B0903060703020204" pitchFamily="34" charset="0"/>
                    <a:cs typeface="Times New Roman" panose="02020603050405020304" pitchFamily="18" charset="0"/>
                  </a:rPr>
                  <a:t>Core Sizes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FE43936-0E4E-304D-B7DB-BE31A6F73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0671858" cy="1326389"/>
              </a:xfrm>
              <a:prstGeom prst="rect">
                <a:avLst/>
              </a:prstGeom>
              <a:blipFill>
                <a:blip r:embed="rId12"/>
                <a:stretch>
                  <a:fillRect l="-1546" t="-3810" b="-152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160BF5B2-7FC5-6FBF-810C-6756D1E931B2}"/>
                  </a:ext>
                </a:extLst>
              </p:cNvPr>
              <p:cNvSpPr txBox="1"/>
              <p:nvPr/>
            </p:nvSpPr>
            <p:spPr>
              <a:xfrm>
                <a:off x="9613978" y="2068862"/>
                <a:ext cx="2578022" cy="83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#=</m:t>
                      </m:r>
                      <m:r>
                        <a:rPr lang="en-US" altLang="zh-TW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𝟏𝟎𝟓𝟑</m:t>
                      </m:r>
                    </m:oMath>
                  </m:oMathPara>
                </a14:m>
                <a:endParaRPr lang="zh-TW" altLang="en-US" sz="24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𝟕𝟕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</m:sup>
                      </m:sSup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TW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160BF5B2-7FC5-6FBF-810C-6756D1E93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978" y="2068862"/>
                <a:ext cx="2578022" cy="839332"/>
              </a:xfrm>
              <a:prstGeom prst="rect">
                <a:avLst/>
              </a:prstGeom>
              <a:blipFill>
                <a:blip r:embed="rId13"/>
                <a:stretch>
                  <a:fillRect b="-8571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B0F6B7F-C766-EE84-14BC-1A026ED71C87}"/>
                  </a:ext>
                </a:extLst>
              </p:cNvPr>
              <p:cNvSpPr txBox="1"/>
              <p:nvPr/>
            </p:nvSpPr>
            <p:spPr>
              <a:xfrm>
                <a:off x="2010081" y="4615990"/>
                <a:ext cx="2545249" cy="84478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#=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𝟑𝟕𝟔</m:t>
                      </m:r>
                    </m:oMath>
                  </m:oMathPara>
                </a14:m>
                <a:endParaRPr lang="en-US" altLang="zh-TW" sz="2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𝟓𝟖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sup>
                      </m:sSup>
                    </m:oMath>
                  </m:oMathPara>
                </a14:m>
                <a:endParaRPr kumimoji="1" lang="zh-TW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B0F6B7F-C766-EE84-14BC-1A026ED71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081" y="4615990"/>
                <a:ext cx="2545249" cy="844783"/>
              </a:xfrm>
              <a:prstGeom prst="rect">
                <a:avLst/>
              </a:prstGeom>
              <a:blipFill>
                <a:blip r:embed="rId14"/>
                <a:stretch>
                  <a:fillRect b="-2817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CF18279-B817-525E-8541-7F2CB34C55CD}"/>
                  </a:ext>
                </a:extLst>
              </p:cNvPr>
              <p:cNvSpPr txBox="1"/>
              <p:nvPr/>
            </p:nvSpPr>
            <p:spPr>
              <a:xfrm>
                <a:off x="6264323" y="4624495"/>
                <a:ext cx="2410596" cy="83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#=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𝟏𝟓𝟔</m:t>
                      </m:r>
                    </m:oMath>
                  </m:oMathPara>
                </a14:m>
                <a:endParaRPr kumimoji="1" lang="en-US" altLang="zh-TW" sz="2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𝟓𝟖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</m:oMath>
                  </m:oMathPara>
                </a14:m>
                <a:endParaRPr kumimoji="1" lang="zh-TW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CF18279-B817-525E-8541-7F2CB34C5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323" y="4624495"/>
                <a:ext cx="2410596" cy="839332"/>
              </a:xfrm>
              <a:prstGeom prst="rect">
                <a:avLst/>
              </a:prstGeom>
              <a:blipFill>
                <a:blip r:embed="rId15"/>
                <a:stretch>
                  <a:fillRect l="-518" b="-2857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14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DF55063-A2F2-E07F-5DF9-4C46182C7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43" t="7171"/>
          <a:stretch/>
        </p:blipFill>
        <p:spPr>
          <a:xfrm>
            <a:off x="8350216" y="1384081"/>
            <a:ext cx="3003584" cy="54739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FD2743-EBC1-C613-74C5-AE2330C587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01" t="7171" r="32442"/>
          <a:stretch/>
        </p:blipFill>
        <p:spPr>
          <a:xfrm>
            <a:off x="4238854" y="1393700"/>
            <a:ext cx="3003584" cy="54739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0E44478-61FF-9B6D-D761-9BE29F4670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29" r="64601"/>
          <a:stretch/>
        </p:blipFill>
        <p:spPr>
          <a:xfrm>
            <a:off x="0" y="1387448"/>
            <a:ext cx="3131127" cy="5470552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FC03728-A621-D844-9A04-B97D1035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BBFB-990C-6F47-9271-8424A9F3CDDC}" type="slidenum">
              <a:rPr kumimoji="1" lang="zh-TW" altLang="en-US" smtClean="0"/>
              <a:t>7</a:t>
            </a:fld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C933BB6-76F4-7A6D-975D-E08B556B239A}"/>
                  </a:ext>
                </a:extLst>
              </p:cNvPr>
              <p:cNvSpPr txBox="1"/>
              <p:nvPr/>
            </p:nvSpPr>
            <p:spPr>
              <a:xfrm>
                <a:off x="2268467" y="2076357"/>
                <a:ext cx="2334229" cy="83099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#=768</m:t>
                      </m:r>
                    </m:oMath>
                  </m:oMathPara>
                </a14:m>
                <a:endParaRPr lang="en-US" altLang="zh-TW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=3.52</m:t>
                      </m:r>
                      <m:r>
                        <a:rPr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C933BB6-76F4-7A6D-975D-E08B556B2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67" y="2076357"/>
                <a:ext cx="2334229" cy="830997"/>
              </a:xfrm>
              <a:prstGeom prst="rect">
                <a:avLst/>
              </a:prstGeom>
              <a:blipFill>
                <a:blip r:embed="rId6"/>
                <a:stretch>
                  <a:fillRect b="-724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B27E502-718E-86EE-4AA4-B8860BB66E6F}"/>
                  </a:ext>
                </a:extLst>
              </p:cNvPr>
              <p:cNvSpPr txBox="1"/>
              <p:nvPr/>
            </p:nvSpPr>
            <p:spPr>
              <a:xfrm>
                <a:off x="6286939" y="2066778"/>
                <a:ext cx="2401555" cy="83099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424</m:t>
                      </m:r>
                    </m:oMath>
                  </m:oMathPara>
                </a14:m>
                <a:endParaRPr lang="zh-TW" altLang="en-US" sz="2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=1.80×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B27E502-718E-86EE-4AA4-B8860BB66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39" y="2066778"/>
                <a:ext cx="2401555" cy="830997"/>
              </a:xfrm>
              <a:prstGeom prst="rect">
                <a:avLst/>
              </a:prstGeom>
              <a:blipFill>
                <a:blip r:embed="rId7"/>
                <a:stretch>
                  <a:fillRect b="-724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06142D9-1477-0CEF-4422-D7E22D404376}"/>
                  </a:ext>
                </a:extLst>
              </p:cNvPr>
              <p:cNvSpPr txBox="1"/>
              <p:nvPr/>
            </p:nvSpPr>
            <p:spPr>
              <a:xfrm>
                <a:off x="9637286" y="2073030"/>
                <a:ext cx="2531399" cy="83516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#=917</m:t>
                      </m:r>
                    </m:oMath>
                  </m:oMathPara>
                </a14:m>
                <a:endParaRPr lang="zh-TW" altLang="en-US" sz="2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=7.30×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p>
                      </m:sSup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06142D9-1477-0CEF-4422-D7E22D404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286" y="2073030"/>
                <a:ext cx="2531399" cy="835165"/>
              </a:xfrm>
              <a:prstGeom prst="rect">
                <a:avLst/>
              </a:prstGeom>
              <a:blipFill>
                <a:blip r:embed="rId8"/>
                <a:stretch>
                  <a:fillRect b="-857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5403A76-6E95-42E3-AB46-E6A9C9E652E9}"/>
                  </a:ext>
                </a:extLst>
              </p:cNvPr>
              <p:cNvSpPr txBox="1"/>
              <p:nvPr/>
            </p:nvSpPr>
            <p:spPr>
              <a:xfrm>
                <a:off x="2138624" y="4629136"/>
                <a:ext cx="2464072" cy="83099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#=346</m:t>
                      </m:r>
                    </m:oMath>
                  </m:oMathPara>
                </a14:m>
                <a:endParaRPr lang="en-US" altLang="zh-TW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=6.15×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p>
                      </m:sSup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5403A76-6E95-42E3-AB46-E6A9C9E65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624" y="4629136"/>
                <a:ext cx="2464072" cy="830997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F8F05FE-DAE1-3F60-093D-F90A52C39382}"/>
                  </a:ext>
                </a:extLst>
              </p:cNvPr>
              <p:cNvSpPr txBox="1"/>
              <p:nvPr/>
            </p:nvSpPr>
            <p:spPr>
              <a:xfrm>
                <a:off x="6440063" y="4624967"/>
                <a:ext cx="2334229" cy="83516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#=147</m:t>
                      </m:r>
                    </m:oMath>
                  </m:oMathPara>
                </a14:m>
                <a:endParaRPr kumimoji="1" lang="en-US" altLang="zh-TW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=3.56×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F8F05FE-DAE1-3F60-093D-F90A52C39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063" y="4624967"/>
                <a:ext cx="2334229" cy="835165"/>
              </a:xfrm>
              <a:prstGeom prst="rect">
                <a:avLst/>
              </a:prstGeom>
              <a:blipFill>
                <a:blip r:embed="rId10"/>
                <a:stretch>
                  <a:fillRect b="-857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2CBA75A-C9ED-EB7A-2E93-BF486E421FC1}"/>
                  </a:ext>
                </a:extLst>
              </p:cNvPr>
              <p:cNvSpPr txBox="1"/>
              <p:nvPr/>
            </p:nvSpPr>
            <p:spPr>
              <a:xfrm>
                <a:off x="9834456" y="4629135"/>
                <a:ext cx="2334229" cy="83099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#=150</m:t>
                      </m:r>
                    </m:oMath>
                  </m:oMathPara>
                </a14:m>
                <a:endParaRPr kumimoji="1" lang="en-US" altLang="zh-TW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=7.18×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2CBA75A-C9ED-EB7A-2E93-BF486E421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456" y="4629135"/>
                <a:ext cx="2334229" cy="830997"/>
              </a:xfrm>
              <a:prstGeom prst="rect">
                <a:avLst/>
              </a:prstGeom>
              <a:blipFill>
                <a:blip r:embed="rId11"/>
                <a:stretch>
                  <a:fillRect b="-714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FE43936-0E4E-304D-B7DB-BE31A6F73E4C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1245933" cy="1326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113" lvl="2">
                  <a:lnSpc>
                    <a:spcPct val="120000"/>
                  </a:lnSpc>
                </a:pPr>
                <a:r>
                  <a:rPr lang="en-US" altLang="zh-TW" sz="3500" b="1" dirty="0">
                    <a:solidFill>
                      <a:schemeClr val="tx1"/>
                    </a:solidFill>
                    <a:latin typeface="Britannic Bold" panose="020B0903060703020204" pitchFamily="34" charset="0"/>
                    <a:cs typeface="Times New Roman" panose="02020603050405020304" pitchFamily="18" charset="0"/>
                  </a:rPr>
                  <a:t>Dependence of Variability Amplitudes (</a:t>
                </a:r>
                <a14:m>
                  <m:oMath xmlns:m="http://schemas.openxmlformats.org/officeDocument/2006/math">
                    <m:r>
                      <a:rPr lang="en-US" altLang="zh-TW" sz="3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TW" sz="3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3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𝟏𝟎𝟎𝟎</m:t>
                    </m:r>
                    <m:r>
                      <a:rPr lang="en-US" altLang="zh-TW" sz="3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35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𝐝</m:t>
                    </m:r>
                    <m:r>
                      <a:rPr lang="en-US" altLang="zh-TW" sz="3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3500" b="1" dirty="0">
                    <a:solidFill>
                      <a:schemeClr val="tx1"/>
                    </a:solidFill>
                    <a:latin typeface="Britannic Bold" panose="020B090306070302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zh-TW" altLang="en-US" sz="3500" b="1" dirty="0">
                    <a:latin typeface="Britannic Bold" panose="020B0903060703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500" b="1" dirty="0">
                    <a:solidFill>
                      <a:schemeClr val="tx1"/>
                    </a:solidFill>
                    <a:latin typeface="Britannic Bold" panose="020B0903060703020204" pitchFamily="34" charset="0"/>
                    <a:cs typeface="Times New Roman" panose="02020603050405020304" pitchFamily="18" charset="0"/>
                  </a:rPr>
                  <a:t>on </a:t>
                </a:r>
              </a:p>
              <a:p>
                <a:pPr marL="11113" lvl="2">
                  <a:lnSpc>
                    <a:spcPct val="120000"/>
                  </a:lnSpc>
                </a:pPr>
                <a:r>
                  <a:rPr lang="en-US" altLang="zh-TW" sz="3500" b="1" dirty="0">
                    <a:solidFill>
                      <a:schemeClr val="tx1"/>
                    </a:solidFill>
                    <a:latin typeface="Britannic Bold" panose="020B0903060703020204" pitchFamily="34" charset="0"/>
                    <a:cs typeface="Times New Roman" panose="02020603050405020304" pitchFamily="18" charset="0"/>
                  </a:rPr>
                  <a:t>Linear (physical) Core Sizes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FE43936-0E4E-304D-B7DB-BE31A6F73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1245933" cy="1326389"/>
              </a:xfrm>
              <a:prstGeom prst="rect">
                <a:avLst/>
              </a:prstGeom>
              <a:blipFill>
                <a:blip r:embed="rId12"/>
                <a:stretch>
                  <a:fillRect l="-1467" t="-3810" b="-152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204C719-DE17-1BEC-86DD-716D09184A84}"/>
                  </a:ext>
                </a:extLst>
              </p:cNvPr>
              <p:cNvSpPr txBox="1"/>
              <p:nvPr/>
            </p:nvSpPr>
            <p:spPr>
              <a:xfrm>
                <a:off x="9915150" y="724336"/>
                <a:ext cx="2219325" cy="56387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kumimoji="1" lang="el-GR" altLang="zh-TW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l-GR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l-GR" altLang="zh-TW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Ang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kumimoji="1" lang="zh-TW" altLang="en-US" sz="2800" i="1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204C719-DE17-1BEC-86DD-716D09184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150" y="724336"/>
                <a:ext cx="2219325" cy="563872"/>
              </a:xfrm>
              <a:prstGeom prst="rect">
                <a:avLst/>
              </a:prstGeom>
              <a:blipFill>
                <a:blip r:embed="rId13"/>
                <a:stretch>
                  <a:fillRect b="-10204"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E3114EC-0BB3-4532-2B0B-9D906DFCEBDD}"/>
                  </a:ext>
                </a:extLst>
              </p:cNvPr>
              <p:cNvSpPr txBox="1"/>
              <p:nvPr/>
            </p:nvSpPr>
            <p:spPr>
              <a:xfrm>
                <a:off x="9553903" y="2062571"/>
                <a:ext cx="2638097" cy="84478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#=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𝟗𝟏𝟕</m:t>
                      </m:r>
                    </m:oMath>
                  </m:oMathPara>
                </a14:m>
                <a:endParaRPr lang="zh-TW" alt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1" i="1" dirty="0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zh-TW" sz="2400" b="1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zh-TW" sz="2400" b="1" i="1" dirty="0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kumimoji="1" lang="en-US" altLang="zh-TW" sz="2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2400" b="1" i="1" dirty="0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altLang="zh-TW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dirty="0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zh-TW" sz="24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 dirty="0" smtClean="0">
                              <a:latin typeface="Cambria Math" panose="02040503050406030204" pitchFamily="18" charset="0"/>
                            </a:rPr>
                            <m:t>𝟏𝟓</m:t>
                          </m:r>
                        </m:sup>
                      </m:sSup>
                      <m:r>
                        <a:rPr kumimoji="1" lang="en-US" altLang="zh-TW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E3114EC-0BB3-4532-2B0B-9D906DFC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903" y="2062571"/>
                <a:ext cx="2638097" cy="844783"/>
              </a:xfrm>
              <a:prstGeom prst="rect">
                <a:avLst/>
              </a:prstGeom>
              <a:blipFill>
                <a:blip r:embed="rId14"/>
                <a:stretch>
                  <a:fillRect b="-8451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25A1787-5488-7DB0-0DD1-07D09EA90599}"/>
                  </a:ext>
                </a:extLst>
              </p:cNvPr>
              <p:cNvSpPr txBox="1"/>
              <p:nvPr/>
            </p:nvSpPr>
            <p:spPr>
              <a:xfrm>
                <a:off x="1990121" y="4631220"/>
                <a:ext cx="2612575" cy="83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1" i="1" dirty="0" smtClean="0">
                          <a:latin typeface="Cambria Math" panose="02040503050406030204" pitchFamily="18" charset="0"/>
                        </a:rPr>
                        <m:t>#=</m:t>
                      </m:r>
                      <m:r>
                        <a:rPr lang="en-US" altLang="zh-TW" sz="2400" b="1" i="1" dirty="0" smtClean="0">
                          <a:latin typeface="Cambria Math" panose="02040503050406030204" pitchFamily="18" charset="0"/>
                        </a:rPr>
                        <m:t>𝟑𝟒𝟔</m:t>
                      </m:r>
                    </m:oMath>
                  </m:oMathPara>
                </a14:m>
                <a:endParaRPr lang="en-US" altLang="zh-TW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1" i="1" dirty="0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zh-TW" sz="2400" b="1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zh-TW" sz="2400" b="1" i="1" dirty="0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kumimoji="1" lang="en-US" altLang="zh-TW" sz="2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2400" b="1" i="1" dirty="0" smtClean="0"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US" altLang="zh-TW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dirty="0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zh-TW" sz="24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 dirty="0" smtClean="0">
                              <a:latin typeface="Cambria Math" panose="02040503050406030204" pitchFamily="18" charset="0"/>
                            </a:rPr>
                            <m:t>𝟏𝟒</m:t>
                          </m:r>
                        </m:sup>
                      </m:sSup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25A1787-5488-7DB0-0DD1-07D09EA90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121" y="4631220"/>
                <a:ext cx="2612575" cy="839332"/>
              </a:xfrm>
              <a:prstGeom prst="rect">
                <a:avLst/>
              </a:prstGeom>
              <a:blipFill>
                <a:blip r:embed="rId15"/>
                <a:stretch>
                  <a:fillRect b="-7143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D6C921A-46A3-7588-3A73-02221FAA149C}"/>
                  </a:ext>
                </a:extLst>
              </p:cNvPr>
              <p:cNvSpPr txBox="1"/>
              <p:nvPr/>
            </p:nvSpPr>
            <p:spPr>
              <a:xfrm>
                <a:off x="6296370" y="4625769"/>
                <a:ext cx="2477922" cy="84478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#=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𝟏𝟒𝟕</m:t>
                      </m:r>
                    </m:oMath>
                  </m:oMathPara>
                </a14:m>
                <a:endParaRPr kumimoji="1" lang="en-US" altLang="zh-TW" sz="2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𝟓𝟔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</m:oMath>
                  </m:oMathPara>
                </a14:m>
                <a:endParaRPr kumimoji="1" lang="zh-TW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D6C921A-46A3-7588-3A73-02221FAA1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70" y="4625769"/>
                <a:ext cx="2477922" cy="844783"/>
              </a:xfrm>
              <a:prstGeom prst="rect">
                <a:avLst/>
              </a:prstGeom>
              <a:blipFill>
                <a:blip r:embed="rId16"/>
                <a:stretch>
                  <a:fillRect b="-8451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19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9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F82500DA-CC7E-D18D-29D8-97F9A5D90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36" t="6289"/>
          <a:stretch/>
        </p:blipFill>
        <p:spPr>
          <a:xfrm>
            <a:off x="8301390" y="1332068"/>
            <a:ext cx="3066131" cy="552593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1AE487C-C347-4874-832E-05CDF719BD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37" t="6289" r="32383"/>
          <a:stretch/>
        </p:blipFill>
        <p:spPr>
          <a:xfrm>
            <a:off x="4205425" y="1332068"/>
            <a:ext cx="3014506" cy="552593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2E090D0-BDDE-6EEE-9873-B168F3E031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89" r="64646"/>
          <a:stretch/>
        </p:blipFill>
        <p:spPr>
          <a:xfrm>
            <a:off x="-3164" y="1332068"/>
            <a:ext cx="3127131" cy="552593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FC03728-A621-D844-9A04-B97D1035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6BBFB-990C-6F47-9271-8424A9F3CDDC}" type="slidenum">
              <a:rPr kumimoji="1" lang="zh-TW" altLang="en-US" smtClean="0"/>
              <a:t>8</a:t>
            </a:fld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C933BB6-76F4-7A6D-975D-E08B556B239A}"/>
                  </a:ext>
                </a:extLst>
              </p:cNvPr>
              <p:cNvSpPr txBox="1"/>
              <p:nvPr/>
            </p:nvSpPr>
            <p:spPr>
              <a:xfrm>
                <a:off x="2255552" y="2068862"/>
                <a:ext cx="2334229" cy="83099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#=965</m:t>
                      </m:r>
                    </m:oMath>
                  </m:oMathPara>
                </a14:m>
                <a:endParaRPr lang="en-US" altLang="zh-TW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=4.72</m:t>
                      </m:r>
                      <m:r>
                        <a:rPr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C933BB6-76F4-7A6D-975D-E08B556B2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552" y="2068862"/>
                <a:ext cx="2334229" cy="830997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B27E502-718E-86EE-4AA4-B8860BB66E6F}"/>
                  </a:ext>
                </a:extLst>
              </p:cNvPr>
              <p:cNvSpPr txBox="1"/>
              <p:nvPr/>
            </p:nvSpPr>
            <p:spPr>
              <a:xfrm>
                <a:off x="6293226" y="2073042"/>
                <a:ext cx="2401555" cy="83099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464</m:t>
                      </m:r>
                    </m:oMath>
                  </m:oMathPara>
                </a14:m>
                <a:endParaRPr lang="zh-TW" altLang="en-US" sz="2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=1.78×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B27E502-718E-86EE-4AA4-B8860BB66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226" y="2073042"/>
                <a:ext cx="2401555" cy="830997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06142D9-1477-0CEF-4422-D7E22D404376}"/>
                  </a:ext>
                </a:extLst>
              </p:cNvPr>
              <p:cNvSpPr txBox="1"/>
              <p:nvPr/>
            </p:nvSpPr>
            <p:spPr>
              <a:xfrm>
                <a:off x="9767130" y="2068861"/>
                <a:ext cx="2401555" cy="83099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#=1053</m:t>
                      </m:r>
                    </m:oMath>
                  </m:oMathPara>
                </a14:m>
                <a:endParaRPr lang="zh-TW" altLang="en-US" sz="2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=1.07×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06142D9-1477-0CEF-4422-D7E22D404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130" y="2068861"/>
                <a:ext cx="2401555" cy="830997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5403A76-6E95-42E3-AB46-E6A9C9E652E9}"/>
                  </a:ext>
                </a:extLst>
              </p:cNvPr>
              <p:cNvSpPr txBox="1"/>
              <p:nvPr/>
            </p:nvSpPr>
            <p:spPr>
              <a:xfrm>
                <a:off x="2237146" y="4632965"/>
                <a:ext cx="2334229" cy="83099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#=376</m:t>
                      </m:r>
                    </m:oMath>
                  </m:oMathPara>
                </a14:m>
                <a:endParaRPr lang="en-US" altLang="zh-TW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=2.33×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5403A76-6E95-42E3-AB46-E6A9C9E65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46" y="4632965"/>
                <a:ext cx="2334229" cy="830997"/>
              </a:xfrm>
              <a:prstGeom prst="rect">
                <a:avLst/>
              </a:prstGeom>
              <a:blipFill>
                <a:blip r:embed="rId9"/>
                <a:stretch>
                  <a:fillRect b="-724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F8F05FE-DAE1-3F60-093D-F90A52C39382}"/>
                  </a:ext>
                </a:extLst>
              </p:cNvPr>
              <p:cNvSpPr txBox="1"/>
              <p:nvPr/>
            </p:nvSpPr>
            <p:spPr>
              <a:xfrm>
                <a:off x="6360553" y="4629135"/>
                <a:ext cx="2334229" cy="83099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#=156</m:t>
                      </m:r>
                    </m:oMath>
                  </m:oMathPara>
                </a14:m>
                <a:endParaRPr kumimoji="1" lang="en-US" altLang="zh-TW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=4.52×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F8F05FE-DAE1-3F60-093D-F90A52C39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553" y="4629135"/>
                <a:ext cx="2334229" cy="830997"/>
              </a:xfrm>
              <a:prstGeom prst="rect">
                <a:avLst/>
              </a:prstGeom>
              <a:blipFill>
                <a:blip r:embed="rId10"/>
                <a:stretch>
                  <a:fillRect b="-714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2CBA75A-C9ED-EB7A-2E93-BF486E421FC1}"/>
                  </a:ext>
                </a:extLst>
              </p:cNvPr>
              <p:cNvSpPr txBox="1"/>
              <p:nvPr/>
            </p:nvSpPr>
            <p:spPr>
              <a:xfrm>
                <a:off x="9834456" y="4629135"/>
                <a:ext cx="2334229" cy="83099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#=158</m:t>
                      </m:r>
                    </m:oMath>
                  </m:oMathPara>
                </a14:m>
                <a:endParaRPr kumimoji="1" lang="en-US" altLang="zh-TW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=6.33×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2CBA75A-C9ED-EB7A-2E93-BF486E421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456" y="4629135"/>
                <a:ext cx="2334229" cy="830997"/>
              </a:xfrm>
              <a:prstGeom prst="rect">
                <a:avLst/>
              </a:prstGeom>
              <a:blipFill>
                <a:blip r:embed="rId11"/>
                <a:stretch>
                  <a:fillRect b="-714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95CC00D-DEBE-FB3B-1233-7B632D93A6B8}"/>
                  </a:ext>
                </a:extLst>
              </p:cNvPr>
              <p:cNvSpPr txBox="1"/>
              <p:nvPr/>
            </p:nvSpPr>
            <p:spPr>
              <a:xfrm>
                <a:off x="0" y="5680"/>
                <a:ext cx="11696206" cy="1326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113" lvl="2">
                  <a:lnSpc>
                    <a:spcPct val="120000"/>
                  </a:lnSpc>
                </a:pPr>
                <a:r>
                  <a:rPr lang="en-US" altLang="zh-TW" sz="3500" b="1" dirty="0">
                    <a:solidFill>
                      <a:schemeClr val="tx1"/>
                    </a:solidFill>
                    <a:latin typeface="Britannic Bold" panose="020B0903060703020204" pitchFamily="34" charset="0"/>
                    <a:cs typeface="Times New Roman" panose="02020603050405020304" pitchFamily="18" charset="0"/>
                  </a:rPr>
                  <a:t>Dependence of Characteristic Timescale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l-GR" altLang="zh-TW" sz="3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l-GR" altLang="zh-TW" sz="3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b>
                        <m:r>
                          <a:rPr kumimoji="1" lang="en-US" altLang="zh-TW" sz="35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𝐜𝐡𝐚𝐫</m:t>
                        </m:r>
                      </m:sub>
                    </m:sSub>
                  </m:oMath>
                </a14:m>
                <a:r>
                  <a:rPr lang="en-US" altLang="zh-TW" sz="3500" b="1" dirty="0">
                    <a:solidFill>
                      <a:schemeClr val="tx1"/>
                    </a:solidFill>
                    <a:latin typeface="Britannic Bold" panose="020B0903060703020204" pitchFamily="34" charset="0"/>
                    <a:cs typeface="Times New Roman" panose="02020603050405020304" pitchFamily="18" charset="0"/>
                  </a:rPr>
                  <a:t>) on Angular Core Sizes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95CC00D-DEBE-FB3B-1233-7B632D93A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0"/>
                <a:ext cx="11696206" cy="1326389"/>
              </a:xfrm>
              <a:prstGeom prst="rect">
                <a:avLst/>
              </a:prstGeom>
              <a:blipFill>
                <a:blip r:embed="rId12"/>
                <a:stretch>
                  <a:fillRect l="-1410" t="-2830" b="-150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514A1FC-55F0-86CE-550A-3F14C8943061}"/>
                  </a:ext>
                </a:extLst>
              </p:cNvPr>
              <p:cNvSpPr txBox="1"/>
              <p:nvPr/>
            </p:nvSpPr>
            <p:spPr>
              <a:xfrm>
                <a:off x="9623436" y="2068861"/>
                <a:ext cx="2545249" cy="83830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#=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𝟏𝟎𝟓𝟑</m:t>
                      </m:r>
                    </m:oMath>
                  </m:oMathPara>
                </a14:m>
                <a:endParaRPr lang="zh-TW" alt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1" i="1" dirty="0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zh-TW" sz="2400" b="1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zh-TW" sz="24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TW" sz="2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2400" b="1" i="1" dirty="0" smtClean="0">
                          <a:latin typeface="Cambria Math" panose="02040503050406030204" pitchFamily="18" charset="0"/>
                        </a:rPr>
                        <m:t>𝟎𝟕</m:t>
                      </m:r>
                      <m:r>
                        <a:rPr lang="en-US" altLang="zh-TW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dirty="0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zh-TW" sz="24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 dirty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kumimoji="1" lang="en-US" altLang="zh-TW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514A1FC-55F0-86CE-550A-3F14C8943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436" y="2068861"/>
                <a:ext cx="2545249" cy="838306"/>
              </a:xfrm>
              <a:prstGeom prst="rect">
                <a:avLst/>
              </a:prstGeom>
              <a:blipFill>
                <a:blip r:embed="rId13"/>
                <a:stretch>
                  <a:fillRect b="-8571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0056F44-6697-BF58-D0F1-B59F09B31ADD}"/>
                  </a:ext>
                </a:extLst>
              </p:cNvPr>
              <p:cNvSpPr txBox="1"/>
              <p:nvPr/>
            </p:nvSpPr>
            <p:spPr>
              <a:xfrm>
                <a:off x="2111859" y="4629135"/>
                <a:ext cx="2477922" cy="83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1" i="1" dirty="0" smtClean="0">
                          <a:latin typeface="Cambria Math" panose="02040503050406030204" pitchFamily="18" charset="0"/>
                        </a:rPr>
                        <m:t>#=</m:t>
                      </m:r>
                      <m:r>
                        <a:rPr lang="en-US" altLang="zh-TW" sz="2400" b="1" i="1" dirty="0" smtClean="0">
                          <a:latin typeface="Cambria Math" panose="02040503050406030204" pitchFamily="18" charset="0"/>
                        </a:rPr>
                        <m:t>𝟑𝟕𝟔</m:t>
                      </m:r>
                    </m:oMath>
                  </m:oMathPara>
                </a14:m>
                <a:endParaRPr lang="en-US" altLang="zh-TW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1" i="1" dirty="0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zh-TW" sz="2400" b="1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zh-TW" sz="24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kumimoji="1" lang="en-US" altLang="zh-TW" sz="2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2400" b="1" i="1" dirty="0" smtClean="0">
                          <a:latin typeface="Cambria Math" panose="02040503050406030204" pitchFamily="18" charset="0"/>
                        </a:rPr>
                        <m:t>𝟑𝟑</m:t>
                      </m:r>
                      <m:r>
                        <a:rPr lang="en-US" altLang="zh-TW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dirty="0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zh-TW" sz="24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 dirty="0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0056F44-6697-BF58-D0F1-B59F09B31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859" y="4629135"/>
                <a:ext cx="2477922" cy="839332"/>
              </a:xfrm>
              <a:prstGeom prst="rect">
                <a:avLst/>
              </a:prstGeom>
              <a:blipFill>
                <a:blip r:embed="rId14"/>
                <a:stretch>
                  <a:fillRect b="-7042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06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1918</Words>
  <Application>Microsoft Macintosh PowerPoint</Application>
  <PresentationFormat>寬螢幕</PresentationFormat>
  <Paragraphs>288</Paragraphs>
  <Slides>15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8" baseType="lpstr">
      <vt:lpstr>Times New Roman</vt:lpstr>
      <vt:lpstr>Britannic Bold</vt:lpstr>
      <vt:lpstr>Times</vt:lpstr>
      <vt:lpstr>Calibri</vt:lpstr>
      <vt:lpstr>Cambria Math</vt:lpstr>
      <vt:lpstr>Wingdings</vt:lpstr>
      <vt:lpstr>Calibri (本文)</vt:lpstr>
      <vt:lpstr>微軟正黑體</vt:lpstr>
      <vt:lpstr>Symbol</vt:lpstr>
      <vt:lpstr>Calibri Light</vt:lpstr>
      <vt:lpstr>Arial</vt:lpstr>
      <vt:lpstr>Bahnschrift Light</vt:lpstr>
      <vt:lpstr>Office 佈景主題</vt:lpstr>
      <vt:lpstr>Milliarcsecond Core Size Dependence of the Radio Variability of Blazars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Milliarcsecond Core Size Dependence of the Radio Variability of Blazars</dc:title>
  <dc:subject/>
  <dc:creator>博智 許</dc:creator>
  <cp:keywords/>
  <dc:description/>
  <cp:lastModifiedBy>博智 許</cp:lastModifiedBy>
  <cp:revision>19</cp:revision>
  <dcterms:created xsi:type="dcterms:W3CDTF">2022-12-05T15:21:11Z</dcterms:created>
  <dcterms:modified xsi:type="dcterms:W3CDTF">2022-12-29T07:30:48Z</dcterms:modified>
  <cp:category/>
</cp:coreProperties>
</file>